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4" r:id="rId3"/>
    <p:sldId id="265" r:id="rId4"/>
    <p:sldId id="266" r:id="rId5"/>
    <p:sldId id="275" r:id="rId6"/>
    <p:sldId id="276" r:id="rId7"/>
    <p:sldId id="277" r:id="rId8"/>
    <p:sldId id="278" r:id="rId9"/>
    <p:sldId id="279" r:id="rId10"/>
    <p:sldId id="280" r:id="rId11"/>
    <p:sldId id="291" r:id="rId12"/>
    <p:sldId id="290" r:id="rId13"/>
    <p:sldId id="289" r:id="rId14"/>
    <p:sldId id="29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D7F7"/>
    <a:srgbClr val="A5EA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584D9-8D4F-4D1D-A591-7822012DC4E4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0FD37-31FE-4BB1-A294-EEB6707C5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CBBE2-9677-4454-98FC-3EF49500B0D5}" type="slidenum">
              <a:rPr lang="en-GB"/>
              <a:pPr/>
              <a:t>1</a:t>
            </a:fld>
            <a:endParaRPr lang="en-GB"/>
          </a:p>
        </p:txBody>
      </p:sp>
      <p:sp>
        <p:nvSpPr>
          <p:cNvPr id="101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6F5E9A-1126-4EAE-9004-505672668EFC}" type="slidenum">
              <a:rPr lang="en-GB"/>
              <a:pPr/>
              <a:t>4</a:t>
            </a:fld>
            <a:endParaRPr lang="en-GB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531" y="4324134"/>
            <a:ext cx="5024182" cy="4107707"/>
          </a:xfrm>
        </p:spPr>
        <p:txBody>
          <a:bodyPr/>
          <a:lstStyle/>
          <a:p>
            <a:r>
              <a:rPr lang="en-US"/>
              <a:t>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D0BA-4D3C-4306-AC3D-36D25A691A17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4EC2-C493-46AA-97A4-BA1818E6F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D0BA-4D3C-4306-AC3D-36D25A691A17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4EC2-C493-46AA-97A4-BA1818E6F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D0BA-4D3C-4306-AC3D-36D25A691A17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4EC2-C493-46AA-97A4-BA1818E6F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156F2E-097D-4C1B-B454-14FA4ACFCC6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E0842C-7E1D-42ED-8AF2-428FEE6466E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D0BA-4D3C-4306-AC3D-36D25A691A17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4EC2-C493-46AA-97A4-BA1818E6F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D0BA-4D3C-4306-AC3D-36D25A691A17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4EC2-C493-46AA-97A4-BA1818E6F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D0BA-4D3C-4306-AC3D-36D25A691A17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4EC2-C493-46AA-97A4-BA1818E6F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D0BA-4D3C-4306-AC3D-36D25A691A17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4EC2-C493-46AA-97A4-BA1818E6F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D0BA-4D3C-4306-AC3D-36D25A691A17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4EC2-C493-46AA-97A4-BA1818E6F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D0BA-4D3C-4306-AC3D-36D25A691A17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4EC2-C493-46AA-97A4-BA1818E6F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D0BA-4D3C-4306-AC3D-36D25A691A17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4EC2-C493-46AA-97A4-BA1818E6F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D0BA-4D3C-4306-AC3D-36D25A691A17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4EC2-C493-46AA-97A4-BA1818E6F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8D0BA-4D3C-4306-AC3D-36D25A691A17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54EC2-C493-46AA-97A4-BA1818E6F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7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it/imgres?imgurl=http://www.cnr.it/images/CD/urania.jpg&amp;imgrefurl=http://www.cnr.it/sitocnr/IlCNR/Chisiamo/CNRnelmondo/CNRnelmondo.html&amp;usg=__JbN-4m6cvACrSlEq2bjeK84jh5s=&amp;h=193&amp;w=300&amp;sz=14&amp;hl=it&amp;start=7&amp;um=1&amp;tbnid=2MaVefjDLGWYGM:&amp;tbnh=75&amp;tbnw=116&amp;prev=/images?q=Urania+CNR&amp;um=1&amp;hl=it" TargetMode="External"/><Relationship Id="rId13" Type="http://schemas.openxmlformats.org/officeDocument/2006/relationships/image" Target="../media/image22.jpeg"/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12" Type="http://schemas.openxmlformats.org/officeDocument/2006/relationships/hyperlink" Target="http://images.google.it/imgres?imgurl=http://www.io-bas.bg/images/RV_Akademik_2t.jpg&amp;imgrefurl=http://www.io-bas.bg/RV_Akademik.html&amp;usg=__YpO6nVc1ZQgJ6pHrQ_Heqm2mz6c=&amp;h=200&amp;w=150&amp;sz=10&amp;hl=it&amp;start=2&amp;um=1&amp;tbnid=C6YyZUnRozrSKM:&amp;tbnh=104&amp;tbnw=78&amp;prev=/images?q=Akademik+IO+BAS&amp;um=1&amp;hl=it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it/imgres?imgurl=http://www.fimr.fi/en/scasi/en_GB/esittely/_files/12076504320037671/default/arandaTakaaWeb.jpg&amp;imgrefurl=http://www.fimr.fi/en/scasi/en_GB/esittely/&amp;usg=__f4UfLn_FSNIUi8oJdeMC2h_deJs=&amp;h=386&amp;w=310&amp;sz=21&amp;hl=it&amp;start=9&amp;um=1&amp;tbnid=k_UnuI0agtu6jM:&amp;tbnh=123&amp;tbnw=99&amp;prev=/images?q=Aranda+Finnish&amp;um=1&amp;hl=it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5" Type="http://schemas.openxmlformats.org/officeDocument/2006/relationships/image" Target="../media/image24.png"/><Relationship Id="rId10" Type="http://schemas.openxmlformats.org/officeDocument/2006/relationships/hyperlink" Target="http://images.google.it/imgres?imgurl=http://www.nurc.nato.int/images/alliance.jpg&amp;imgrefurl=http://www.nurc.nato.int/services/alliance_charter.htm&amp;usg=__wYci3fRMqkbxE7z0w_P7poAL50k=&amp;h=158&amp;w=314&amp;sz=44&amp;hl=it&amp;start=5&amp;um=1&amp;tbnid=RJrp236I0WMDqM:&amp;tbnh=59&amp;tbnw=117&amp;prev=/images?q=Alliance+ship+NATO&amp;um=1&amp;hl=it" TargetMode="External"/><Relationship Id="rId4" Type="http://schemas.openxmlformats.org/officeDocument/2006/relationships/hyperlink" Target="http://images.google.it/imgres?imgurl=http://www.iopan.gda.pl/oceania/OceJD-m.jpg&amp;imgrefurl=http://www.iopan.gda.pl/oceania/oceania.html&amp;usg=__BHCIXPYqy1TFkzKk3RfQHsuVX-A=&amp;h=293&amp;w=400&amp;sz=24&amp;hl=it&amp;start=12&amp;um=1&amp;tbnid=AKRmmZkrn3lhbM:&amp;tbnh=91&amp;tbnw=124&amp;prev=/images?q=oceania+ship+sopot&amp;um=1&amp;hl=it" TargetMode="External"/><Relationship Id="rId9" Type="http://schemas.openxmlformats.org/officeDocument/2006/relationships/image" Target="../media/image20.jpeg"/><Relationship Id="rId1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D528E8CD-96E5-4CAF-B30F-95502D1435B4}" type="slidenum">
              <a:rPr lang="en-GB"/>
              <a:pPr/>
              <a:t>1</a:t>
            </a:fld>
            <a:endParaRPr lang="en-GB"/>
          </a:p>
        </p:txBody>
      </p:sp>
      <p:sp>
        <p:nvSpPr>
          <p:cNvPr id="1017858" name="Text Box 2"/>
          <p:cNvSpPr txBox="1">
            <a:spLocks noChangeArrowheads="1"/>
          </p:cNvSpPr>
          <p:nvPr/>
        </p:nvSpPr>
        <p:spPr bwMode="auto">
          <a:xfrm>
            <a:off x="1403350" y="5805488"/>
            <a:ext cx="66246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2400" b="0" dirty="0">
              <a:solidFill>
                <a:srgbClr val="0066CC"/>
              </a:solidFill>
            </a:endParaRPr>
          </a:p>
          <a:p>
            <a:pPr algn="ctr"/>
            <a:r>
              <a:rPr lang="en-US" sz="2000" dirty="0">
                <a:solidFill>
                  <a:srgbClr val="0066CC"/>
                </a:solidFill>
                <a:latin typeface="Comic Sans MS" pitchFamily="66" charset="0"/>
              </a:rPr>
              <a:t>Istanbul, </a:t>
            </a:r>
            <a:r>
              <a:rPr lang="en-US" sz="2000" dirty="0" smtClean="0">
                <a:solidFill>
                  <a:srgbClr val="0066CC"/>
                </a:solidFill>
                <a:latin typeface="Comic Sans MS" pitchFamily="66" charset="0"/>
              </a:rPr>
              <a:t>10-11 November 2011.</a:t>
            </a:r>
            <a:r>
              <a:rPr lang="en-US" sz="2000" b="0" dirty="0" smtClean="0">
                <a:solidFill>
                  <a:srgbClr val="0066CC"/>
                </a:solidFill>
              </a:rPr>
              <a:t> </a:t>
            </a:r>
            <a:endParaRPr lang="en-US" sz="2000" b="0" dirty="0">
              <a:solidFill>
                <a:srgbClr val="0066CC"/>
              </a:solidFill>
            </a:endParaRPr>
          </a:p>
          <a:p>
            <a:pPr algn="ctr"/>
            <a:endParaRPr lang="en-US" sz="2000" b="0" dirty="0">
              <a:solidFill>
                <a:srgbClr val="0066CC"/>
              </a:solidFill>
            </a:endParaRPr>
          </a:p>
        </p:txBody>
      </p:sp>
      <p:sp>
        <p:nvSpPr>
          <p:cNvPr id="1017859" name="Text Box 3"/>
          <p:cNvSpPr txBox="1">
            <a:spLocks noChangeArrowheads="1"/>
          </p:cNvSpPr>
          <p:nvPr/>
        </p:nvSpPr>
        <p:spPr bwMode="auto">
          <a:xfrm>
            <a:off x="533400" y="5257800"/>
            <a:ext cx="8351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i="1" dirty="0" smtClean="0">
                <a:solidFill>
                  <a:schemeClr val="accent2"/>
                </a:solidFill>
                <a:latin typeface="Comic Sans MS" pitchFamily="66" charset="0"/>
              </a:rPr>
              <a:t>Joint </a:t>
            </a:r>
            <a:r>
              <a:rPr lang="en-US" sz="1800" i="1" dirty="0">
                <a:solidFill>
                  <a:schemeClr val="accent2"/>
                </a:solidFill>
                <a:latin typeface="Comic Sans MS" pitchFamily="66" charset="0"/>
              </a:rPr>
              <a:t>Research Centre, European Commission, </a:t>
            </a:r>
            <a:r>
              <a:rPr lang="en-US" sz="1800" i="1" dirty="0" err="1">
                <a:solidFill>
                  <a:schemeClr val="accent2"/>
                </a:solidFill>
                <a:latin typeface="Comic Sans MS" pitchFamily="66" charset="0"/>
              </a:rPr>
              <a:t>Ispra</a:t>
            </a:r>
            <a:r>
              <a:rPr lang="en-US" sz="1800" i="1" dirty="0">
                <a:solidFill>
                  <a:schemeClr val="accent2"/>
                </a:solidFill>
                <a:latin typeface="Comic Sans MS" pitchFamily="66" charset="0"/>
              </a:rPr>
              <a:t>, Italy</a:t>
            </a:r>
          </a:p>
        </p:txBody>
      </p:sp>
      <p:sp>
        <p:nvSpPr>
          <p:cNvPr id="1017860" name="Text Box 4"/>
          <p:cNvSpPr txBox="1">
            <a:spLocks noChangeArrowheads="1"/>
          </p:cNvSpPr>
          <p:nvPr/>
        </p:nvSpPr>
        <p:spPr bwMode="auto">
          <a:xfrm>
            <a:off x="684213" y="765175"/>
            <a:ext cx="8459787" cy="272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60000"/>
              </a:spcBef>
            </a:pPr>
            <a:endParaRPr lang="en-US" dirty="0">
              <a:solidFill>
                <a:srgbClr val="0066CC"/>
              </a:solidFill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4000" dirty="0" smtClean="0">
                <a:solidFill>
                  <a:schemeClr val="tx2"/>
                </a:solidFill>
                <a:latin typeface="Comic Sans MS" pitchFamily="66" charset="0"/>
              </a:rPr>
              <a:t>AOP Measurements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4000" dirty="0" smtClean="0">
                <a:solidFill>
                  <a:schemeClr val="tx2"/>
                </a:solidFill>
                <a:latin typeface="Comic Sans MS" pitchFamily="66" charset="0"/>
              </a:rPr>
              <a:t>and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4000" dirty="0" smtClean="0">
                <a:solidFill>
                  <a:schemeClr val="tx2"/>
                </a:solidFill>
                <a:latin typeface="Comic Sans MS" pitchFamily="66" charset="0"/>
              </a:rPr>
              <a:t>NN </a:t>
            </a:r>
            <a:r>
              <a:rPr lang="en-US" sz="4000" dirty="0" smtClean="0">
                <a:solidFill>
                  <a:schemeClr val="tx2"/>
                </a:solidFill>
                <a:latin typeface="Comic Sans MS" pitchFamily="66" charset="0"/>
              </a:rPr>
              <a:t>Bio-Optical </a:t>
            </a:r>
            <a:r>
              <a:rPr lang="en-US" sz="4000" dirty="0" smtClean="0">
                <a:solidFill>
                  <a:schemeClr val="tx2"/>
                </a:solidFill>
                <a:latin typeface="Comic Sans MS" pitchFamily="66" charset="0"/>
              </a:rPr>
              <a:t>Algorithms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4000" dirty="0" smtClean="0">
                <a:solidFill>
                  <a:schemeClr val="tx2"/>
                </a:solidFill>
                <a:latin typeface="Comic Sans MS" pitchFamily="66" charset="0"/>
              </a:rPr>
              <a:t>for the Western Black Sea</a:t>
            </a:r>
            <a:endParaRPr lang="en-US" sz="4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6" name="Picture 36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0"/>
            <a:ext cx="2590800" cy="65246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95400" y="38100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Giuseppe Zibordi, Jean-Francois Berthon, 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Davide D’Alimonte and Elisabetta Canuti</a:t>
            </a:r>
            <a:endParaRPr lang="en-US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47E09831-42D5-49DD-B627-8CF7013CF038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1106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990600"/>
            <a:ext cx="8067675" cy="4876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228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MODIS –</a:t>
            </a:r>
            <a:r>
              <a:rPr lang="en-US" sz="2800" dirty="0" err="1" smtClean="0">
                <a:solidFill>
                  <a:schemeClr val="tx2"/>
                </a:solidFill>
                <a:latin typeface="Comic Sans MS" pitchFamily="66" charset="0"/>
              </a:rPr>
              <a:t>BiOMaP</a:t>
            </a: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 Match-Ups (including Black Sea)</a:t>
            </a:r>
            <a:endParaRPr lang="en-US" sz="2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096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G. Zibordi, J.-F. Berthon, F. </a:t>
            </a:r>
            <a:r>
              <a:rPr lang="en-GB" sz="1200" dirty="0" err="1" smtClean="0">
                <a:latin typeface="Comic Sans MS" pitchFamily="66" charset="0"/>
              </a:rPr>
              <a:t>Mélin</a:t>
            </a:r>
            <a:r>
              <a:rPr lang="en-GB" sz="1200" dirty="0" smtClean="0">
                <a:latin typeface="Comic Sans MS" pitchFamily="66" charset="0"/>
              </a:rPr>
              <a:t> and D. D’Alimonte</a:t>
            </a:r>
            <a:r>
              <a:rPr lang="en-GB" sz="1200" baseline="30000" dirty="0" smtClean="0">
                <a:latin typeface="Comic Sans MS" pitchFamily="66" charset="0"/>
              </a:rPr>
              <a:t>. </a:t>
            </a:r>
            <a:r>
              <a:rPr lang="en-GB" sz="1200" dirty="0" smtClean="0">
                <a:latin typeface="Comic Sans MS" pitchFamily="66" charset="0"/>
              </a:rPr>
              <a:t>Cross-site consistent in situ measurements for satellite ocean </a:t>
            </a:r>
            <a:r>
              <a:rPr lang="en-GB" sz="1200" dirty="0" err="1" smtClean="0">
                <a:latin typeface="Comic Sans MS" pitchFamily="66" charset="0"/>
              </a:rPr>
              <a:t>color</a:t>
            </a:r>
            <a:r>
              <a:rPr lang="en-GB" sz="1200" dirty="0" smtClean="0">
                <a:latin typeface="Comic Sans MS" pitchFamily="66" charset="0"/>
              </a:rPr>
              <a:t> applications: the </a:t>
            </a:r>
            <a:r>
              <a:rPr lang="en-GB" sz="1200" dirty="0" err="1" smtClean="0">
                <a:latin typeface="Comic Sans MS" pitchFamily="66" charset="0"/>
              </a:rPr>
              <a:t>BiOMaP</a:t>
            </a:r>
            <a:r>
              <a:rPr lang="en-GB" sz="1200" dirty="0" smtClean="0">
                <a:latin typeface="Comic Sans MS" pitchFamily="66" charset="0"/>
              </a:rPr>
              <a:t> radiometric dataset. </a:t>
            </a:r>
            <a:r>
              <a:rPr lang="en-GB" sz="1200" i="1" dirty="0" smtClean="0">
                <a:latin typeface="Comic Sans MS" pitchFamily="66" charset="0"/>
              </a:rPr>
              <a:t>Remote Sensing of Environment</a:t>
            </a:r>
            <a:r>
              <a:rPr lang="en-GB" sz="1200" dirty="0" smtClean="0">
                <a:latin typeface="Comic Sans MS" pitchFamily="66" charset="0"/>
              </a:rPr>
              <a:t>,115,</a:t>
            </a:r>
            <a:r>
              <a:rPr lang="en-US" sz="1200" dirty="0" smtClean="0">
                <a:latin typeface="Comic Sans MS" pitchFamily="66" charset="0"/>
              </a:rPr>
              <a:t> 2104–2115</a:t>
            </a:r>
            <a:r>
              <a:rPr lang="en-GB" sz="1200" dirty="0" smtClean="0">
                <a:latin typeface="Comic Sans MS" pitchFamily="66" charset="0"/>
              </a:rPr>
              <a:t>, 2011.</a:t>
            </a:r>
            <a:endParaRPr lang="en-US" sz="12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74" name="Text Box 50"/>
          <p:cNvSpPr txBox="1">
            <a:spLocks noChangeArrowheads="1"/>
          </p:cNvSpPr>
          <p:nvPr/>
        </p:nvSpPr>
        <p:spPr bwMode="auto">
          <a:xfrm>
            <a:off x="533400" y="609600"/>
            <a:ext cx="831691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	</a:t>
            </a:r>
            <a:r>
              <a:rPr lang="en-US" sz="2800" dirty="0"/>
              <a:t>		    		</a:t>
            </a: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Bio-optical models: the tools to convert satellite atmospherically corrected data into high-level products</a:t>
            </a:r>
          </a:p>
        </p:txBody>
      </p:sp>
      <p:sp>
        <p:nvSpPr>
          <p:cNvPr id="1076227" name="Text Box 3"/>
          <p:cNvSpPr txBox="1">
            <a:spLocks noChangeArrowheads="1"/>
          </p:cNvSpPr>
          <p:nvPr/>
        </p:nvSpPr>
        <p:spPr bwMode="auto">
          <a:xfrm>
            <a:off x="4116388" y="3311525"/>
            <a:ext cx="47926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latin typeface="Comic Sans MS" pitchFamily="66" charset="0"/>
              </a:rPr>
              <a:t>Seawater Optically Significant Components (Phytoplankton biomass, Suspended &amp; Dissolved Matter).</a:t>
            </a:r>
          </a:p>
        </p:txBody>
      </p:sp>
      <p:sp>
        <p:nvSpPr>
          <p:cNvPr id="1076231" name="Text Box 7"/>
          <p:cNvSpPr txBox="1">
            <a:spLocks noChangeArrowheads="1"/>
          </p:cNvSpPr>
          <p:nvPr/>
        </p:nvSpPr>
        <p:spPr bwMode="auto">
          <a:xfrm>
            <a:off x="304800" y="3311525"/>
            <a:ext cx="3001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Satellite derived marine signal (“Reflectance” </a:t>
            </a:r>
            <a:r>
              <a:rPr lang="en-US" dirty="0" err="1">
                <a:latin typeface="Comic Sans MS" pitchFamily="66" charset="0"/>
              </a:rPr>
              <a:t>R</a:t>
            </a:r>
            <a:r>
              <a:rPr lang="en-US" baseline="-25000" dirty="0" err="1">
                <a:latin typeface="Comic Sans MS" pitchFamily="66" charset="0"/>
              </a:rPr>
              <a:t>rs</a:t>
            </a:r>
            <a:r>
              <a:rPr lang="en-US" dirty="0">
                <a:latin typeface="Comic Sans MS" pitchFamily="66" charset="0"/>
              </a:rPr>
              <a:t>)</a:t>
            </a:r>
          </a:p>
        </p:txBody>
      </p:sp>
      <p:pic>
        <p:nvPicPr>
          <p:cNvPr id="1076256" name="Picture 3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263" y="4248150"/>
            <a:ext cx="1941512" cy="1736725"/>
          </a:xfrm>
          <a:noFill/>
          <a:ln/>
        </p:spPr>
      </p:pic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2608263" y="2590800"/>
            <a:ext cx="2592387" cy="936625"/>
            <a:chOff x="1791" y="1207"/>
            <a:chExt cx="1633" cy="590"/>
          </a:xfrm>
        </p:grpSpPr>
        <p:grpSp>
          <p:nvGrpSpPr>
            <p:cNvPr id="3" name="Group 61"/>
            <p:cNvGrpSpPr>
              <a:grpSpLocks/>
            </p:cNvGrpSpPr>
            <p:nvPr/>
          </p:nvGrpSpPr>
          <p:grpSpPr bwMode="auto">
            <a:xfrm>
              <a:off x="1791" y="1207"/>
              <a:ext cx="1633" cy="458"/>
              <a:chOff x="1791" y="1207"/>
              <a:chExt cx="1633" cy="458"/>
            </a:xfrm>
          </p:grpSpPr>
          <p:sp>
            <p:nvSpPr>
              <p:cNvPr id="1076238" name="Text Box 14"/>
              <p:cNvSpPr txBox="1">
                <a:spLocks noChangeArrowheads="1"/>
              </p:cNvSpPr>
              <p:nvPr/>
            </p:nvSpPr>
            <p:spPr bwMode="auto">
              <a:xfrm>
                <a:off x="2064" y="1207"/>
                <a:ext cx="808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defTabSz="762000" eaLnBrk="0" hangingPunct="0"/>
                <a:r>
                  <a:rPr lang="en-US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statistical</a:t>
                </a:r>
                <a:endParaRPr lang="it-IT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1076276" name="Text Box 52"/>
              <p:cNvSpPr txBox="1">
                <a:spLocks noChangeArrowheads="1"/>
              </p:cNvSpPr>
              <p:nvPr/>
            </p:nvSpPr>
            <p:spPr bwMode="auto">
              <a:xfrm>
                <a:off x="1791" y="1434"/>
                <a:ext cx="163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i="1">
                    <a:solidFill>
                      <a:srgbClr val="FF0000"/>
                    </a:solidFill>
                  </a:rPr>
                  <a:t>Chla~f(R</a:t>
                </a:r>
                <a:r>
                  <a:rPr lang="en-US" b="1" i="1" baseline="-25000">
                    <a:solidFill>
                      <a:srgbClr val="FF0000"/>
                    </a:solidFill>
                  </a:rPr>
                  <a:t>rs</a:t>
                </a:r>
                <a:r>
                  <a:rPr lang="en-US" b="1" i="1">
                    <a:solidFill>
                      <a:srgbClr val="FF0000"/>
                    </a:solidFill>
                  </a:rPr>
                  <a:t>(</a:t>
                </a:r>
                <a:r>
                  <a:rPr lang="en-US" b="1" i="1">
                    <a:solidFill>
                      <a:srgbClr val="FF0000"/>
                    </a:solidFill>
                    <a:latin typeface="Symbol" pitchFamily="18" charset="2"/>
                  </a:rPr>
                  <a:t>l</a:t>
                </a:r>
                <a:r>
                  <a:rPr lang="en-US" b="1" i="1" baseline="-25000">
                    <a:solidFill>
                      <a:srgbClr val="FF0000"/>
                    </a:solidFill>
                    <a:latin typeface="Symbol" pitchFamily="18" charset="2"/>
                  </a:rPr>
                  <a:t>1</a:t>
                </a:r>
                <a:r>
                  <a:rPr lang="en-US" b="1" i="1">
                    <a:solidFill>
                      <a:srgbClr val="FF0000"/>
                    </a:solidFill>
                  </a:rPr>
                  <a:t>),R</a:t>
                </a:r>
                <a:r>
                  <a:rPr lang="en-US" b="1" i="1" baseline="-25000">
                    <a:solidFill>
                      <a:srgbClr val="FF0000"/>
                    </a:solidFill>
                  </a:rPr>
                  <a:t>rs</a:t>
                </a:r>
                <a:r>
                  <a:rPr lang="en-US" b="1" i="1">
                    <a:solidFill>
                      <a:srgbClr val="FF0000"/>
                    </a:solidFill>
                  </a:rPr>
                  <a:t>(</a:t>
                </a:r>
                <a:r>
                  <a:rPr lang="en-US" b="1" i="1">
                    <a:solidFill>
                      <a:srgbClr val="FF0000"/>
                    </a:solidFill>
                    <a:latin typeface="Symbol" pitchFamily="18" charset="2"/>
                  </a:rPr>
                  <a:t>l</a:t>
                </a:r>
                <a:r>
                  <a:rPr lang="en-US" b="1" i="1" baseline="-25000">
                    <a:solidFill>
                      <a:srgbClr val="FF0000"/>
                    </a:solidFill>
                    <a:latin typeface="Symbol" pitchFamily="18" charset="2"/>
                  </a:rPr>
                  <a:t>2</a:t>
                </a:r>
                <a:r>
                  <a:rPr lang="en-US" b="1" i="1">
                    <a:solidFill>
                      <a:srgbClr val="FF0000"/>
                    </a:solidFill>
                  </a:rPr>
                  <a:t>))</a:t>
                </a:r>
              </a:p>
            </p:txBody>
          </p:sp>
        </p:grpSp>
        <p:sp>
          <p:nvSpPr>
            <p:cNvPr id="1076279" name="Line 55"/>
            <p:cNvSpPr>
              <a:spLocks noChangeShapeType="1"/>
            </p:cNvSpPr>
            <p:nvPr/>
          </p:nvSpPr>
          <p:spPr bwMode="auto">
            <a:xfrm flipV="1">
              <a:off x="2154" y="1797"/>
              <a:ext cx="54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2249488" y="3878262"/>
            <a:ext cx="3959225" cy="1450975"/>
            <a:chOff x="1565" y="2018"/>
            <a:chExt cx="2494" cy="914"/>
          </a:xfrm>
        </p:grpSpPr>
        <p:sp>
          <p:nvSpPr>
            <p:cNvPr id="1076233" name="Line 9"/>
            <p:cNvSpPr>
              <a:spLocks noChangeShapeType="1"/>
            </p:cNvSpPr>
            <p:nvPr/>
          </p:nvSpPr>
          <p:spPr bwMode="auto">
            <a:xfrm rot="-22593684">
              <a:off x="1704" y="2018"/>
              <a:ext cx="282" cy="4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6234" name="Line 10"/>
            <p:cNvSpPr>
              <a:spLocks noChangeShapeType="1"/>
            </p:cNvSpPr>
            <p:nvPr/>
          </p:nvSpPr>
          <p:spPr bwMode="auto">
            <a:xfrm rot="-28395443">
              <a:off x="3199" y="2159"/>
              <a:ext cx="105" cy="2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6239" name="Text Box 15"/>
            <p:cNvSpPr txBox="1">
              <a:spLocks noChangeArrowheads="1"/>
            </p:cNvSpPr>
            <p:nvPr/>
          </p:nvSpPr>
          <p:spPr bwMode="auto">
            <a:xfrm>
              <a:off x="2083" y="2701"/>
              <a:ext cx="1109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762000" eaLnBrk="0" hangingPunct="0"/>
              <a:r>
                <a:rPr lang="en-US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semi-analytical</a:t>
              </a:r>
              <a:endParaRPr lang="it-IT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76278" name="Text Box 54"/>
            <p:cNvSpPr txBox="1">
              <a:spLocks noChangeArrowheads="1"/>
            </p:cNvSpPr>
            <p:nvPr/>
          </p:nvSpPr>
          <p:spPr bwMode="auto">
            <a:xfrm>
              <a:off x="1565" y="2430"/>
              <a:ext cx="108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 dirty="0" err="1">
                  <a:solidFill>
                    <a:srgbClr val="FF0000"/>
                  </a:solidFill>
                </a:rPr>
                <a:t>a,b</a:t>
              </a:r>
              <a:r>
                <a:rPr lang="en-US" b="1" i="1" baseline="-25000" dirty="0" err="1">
                  <a:solidFill>
                    <a:srgbClr val="FF0000"/>
                  </a:solidFill>
                </a:rPr>
                <a:t>b</a:t>
              </a:r>
              <a:r>
                <a:rPr lang="en-US" b="1" i="1" dirty="0">
                  <a:solidFill>
                    <a:srgbClr val="FF0000"/>
                  </a:solidFill>
                </a:rPr>
                <a:t>~</a:t>
              </a:r>
              <a:r>
                <a:rPr lang="en-US" b="1" i="1" dirty="0">
                  <a:solidFill>
                    <a:srgbClr val="FF0000"/>
                  </a:solidFill>
                  <a:sym typeface="Symbol" pitchFamily="18" charset="2"/>
                </a:rPr>
                <a:t></a:t>
              </a:r>
              <a:r>
                <a:rPr lang="en-US" b="1" i="1" dirty="0">
                  <a:solidFill>
                    <a:srgbClr val="FF0000"/>
                  </a:solidFill>
                </a:rPr>
                <a:t>(</a:t>
              </a:r>
              <a:r>
                <a:rPr lang="en-US" b="1" i="1" dirty="0" err="1">
                  <a:solidFill>
                    <a:srgbClr val="FF0000"/>
                  </a:solidFill>
                </a:rPr>
                <a:t>R</a:t>
              </a:r>
              <a:r>
                <a:rPr lang="en-US" b="1" i="1" baseline="-25000" dirty="0" err="1">
                  <a:solidFill>
                    <a:srgbClr val="FF0000"/>
                  </a:solidFill>
                </a:rPr>
                <a:t>rs</a:t>
              </a:r>
              <a:r>
                <a:rPr lang="en-US" b="1" i="1" dirty="0">
                  <a:solidFill>
                    <a:srgbClr val="FF0000"/>
                  </a:solidFill>
                </a:rPr>
                <a:t>(</a:t>
              </a:r>
              <a:r>
                <a:rPr lang="en-US" b="1" i="1" dirty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b="1" i="1" dirty="0">
                  <a:solidFill>
                    <a:srgbClr val="FF0000"/>
                  </a:solidFill>
                </a:rPr>
                <a:t>))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76281" name="Text Box 57"/>
            <p:cNvSpPr txBox="1">
              <a:spLocks noChangeArrowheads="1"/>
            </p:cNvSpPr>
            <p:nvPr/>
          </p:nvSpPr>
          <p:spPr bwMode="auto">
            <a:xfrm>
              <a:off x="2835" y="2430"/>
              <a:ext cx="12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>
                  <a:solidFill>
                    <a:srgbClr val="FF0000"/>
                  </a:solidFill>
                </a:rPr>
                <a:t>Chla~</a:t>
              </a:r>
              <a:r>
                <a:rPr lang="en-US" b="1" i="1">
                  <a:solidFill>
                    <a:srgbClr val="FF0000"/>
                  </a:solidFill>
                  <a:sym typeface="Symbol" pitchFamily="18" charset="2"/>
                </a:rPr>
                <a:t> </a:t>
              </a:r>
              <a:r>
                <a:rPr lang="en-US" b="1" i="1">
                  <a:solidFill>
                    <a:srgbClr val="FF0000"/>
                  </a:solidFill>
                </a:rPr>
                <a:t>(</a:t>
              </a:r>
              <a:r>
                <a:rPr lang="en-US" b="1" i="1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b="1" i="1">
                  <a:solidFill>
                    <a:srgbClr val="FF0000"/>
                  </a:solidFill>
                </a:rPr>
                <a:t>, a, b</a:t>
              </a:r>
              <a:r>
                <a:rPr lang="en-US" b="1" i="1" baseline="-25000">
                  <a:solidFill>
                    <a:srgbClr val="FF0000"/>
                  </a:solidFill>
                </a:rPr>
                <a:t>b</a:t>
              </a:r>
              <a:r>
                <a:rPr lang="en-US" b="1" i="1">
                  <a:solidFill>
                    <a:srgbClr val="FF0000"/>
                  </a:solidFill>
                </a:rPr>
                <a:t>)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76282" name="Line 58"/>
            <p:cNvSpPr>
              <a:spLocks noChangeShapeType="1"/>
            </p:cNvSpPr>
            <p:nvPr/>
          </p:nvSpPr>
          <p:spPr bwMode="auto">
            <a:xfrm flipV="1">
              <a:off x="2647" y="2566"/>
              <a:ext cx="1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76296" name="Picture 72" descr="s1998244_19982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8713" y="4464050"/>
            <a:ext cx="2563812" cy="11731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6642100" y="3959225"/>
            <a:ext cx="1485900" cy="431800"/>
            <a:chOff x="2109" y="2976"/>
            <a:chExt cx="1979" cy="600"/>
          </a:xfrm>
        </p:grpSpPr>
        <p:pic>
          <p:nvPicPr>
            <p:cNvPr id="1076289" name="Picture 65" descr="Phytoplankt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89" y="2976"/>
              <a:ext cx="618" cy="600"/>
            </a:xfrm>
            <a:prstGeom prst="rect">
              <a:avLst/>
            </a:prstGeom>
            <a:noFill/>
          </p:spPr>
        </p:pic>
        <p:pic>
          <p:nvPicPr>
            <p:cNvPr id="1076290" name="Picture 66" descr="Phytoplankt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09" y="2976"/>
              <a:ext cx="618" cy="600"/>
            </a:xfrm>
            <a:prstGeom prst="rect">
              <a:avLst/>
            </a:prstGeom>
            <a:noFill/>
          </p:spPr>
        </p:pic>
        <p:pic>
          <p:nvPicPr>
            <p:cNvPr id="1076291" name="Picture 67" descr="Phytoplankton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70" y="2976"/>
              <a:ext cx="618" cy="600"/>
            </a:xfrm>
            <a:prstGeom prst="rect">
              <a:avLst/>
            </a:prstGeom>
            <a:noFill/>
          </p:spPr>
        </p:pic>
      </p:grpSp>
      <p:pic>
        <p:nvPicPr>
          <p:cNvPr id="25" name="Picture 36" descr="0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25" y="0"/>
            <a:ext cx="2590800" cy="652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227" grpId="0"/>
      <p:bldP spid="10762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133600"/>
            <a:ext cx="5023968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5867400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D. D’</a:t>
            </a:r>
            <a:r>
              <a:rPr lang="it-IT" sz="1400" dirty="0" err="1" smtClean="0"/>
              <a:t>Alimonte</a:t>
            </a:r>
            <a:r>
              <a:rPr lang="it-IT" sz="1400" dirty="0" smtClean="0"/>
              <a:t>, G. Zibordi, </a:t>
            </a:r>
            <a:r>
              <a:rPr lang="it-IT" sz="1400" dirty="0" err="1" smtClean="0"/>
              <a:t>J.-F.</a:t>
            </a:r>
            <a:r>
              <a:rPr lang="it-IT" sz="1400" dirty="0" smtClean="0"/>
              <a:t> Berthon, E. Canuti and T. </a:t>
            </a:r>
            <a:r>
              <a:rPr lang="it-IT" sz="1400" dirty="0" err="1" smtClean="0"/>
              <a:t>Kajiyama</a:t>
            </a:r>
            <a:r>
              <a:rPr lang="it-IT" sz="1400" dirty="0" smtClean="0"/>
              <a:t>. </a:t>
            </a:r>
            <a:r>
              <a:rPr lang="en-US" sz="1400" dirty="0" smtClean="0"/>
              <a:t>Bio-optical Algorithms for European Seas: Performance and applicability of Neural-Net Inversion Schemes. JRC Scientific and Technical Report EUR 24920 EN (2011). 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8382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Comic Sans MS" pitchFamily="66" charset="0"/>
              </a:rPr>
              <a:t>Schematic of MLP with two layers of adaptive parameters</a:t>
            </a:r>
            <a:endParaRPr lang="en-US" sz="32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5" name="Picture 36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0"/>
            <a:ext cx="2590800" cy="652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28800"/>
            <a:ext cx="65722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5943600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D. D’</a:t>
            </a:r>
            <a:r>
              <a:rPr lang="it-IT" sz="1400" dirty="0" err="1" smtClean="0"/>
              <a:t>Alimonte</a:t>
            </a:r>
            <a:r>
              <a:rPr lang="it-IT" sz="1400" dirty="0" smtClean="0"/>
              <a:t>, G. Zibordi, </a:t>
            </a:r>
            <a:r>
              <a:rPr lang="it-IT" sz="1400" dirty="0" err="1" smtClean="0"/>
              <a:t>J.-F.</a:t>
            </a:r>
            <a:r>
              <a:rPr lang="it-IT" sz="1400" dirty="0" smtClean="0"/>
              <a:t> Berthon, E. Canuti and T. </a:t>
            </a:r>
            <a:r>
              <a:rPr lang="it-IT" sz="1400" dirty="0" err="1" smtClean="0"/>
              <a:t>Kajiyama</a:t>
            </a:r>
            <a:r>
              <a:rPr lang="it-IT" sz="1400" dirty="0" smtClean="0"/>
              <a:t>. </a:t>
            </a:r>
            <a:r>
              <a:rPr lang="en-US" sz="1400" dirty="0" smtClean="0"/>
              <a:t>Bio-optical Algorithms for European Seas: Performance and applicability of Neural-Net Inversion Schemes. JRC Scientific and Technical Report EUR 24920 EN (2011). </a:t>
            </a:r>
            <a:endParaRPr lang="en-US" sz="1400" dirty="0"/>
          </a:p>
        </p:txBody>
      </p:sp>
      <p:pic>
        <p:nvPicPr>
          <p:cNvPr id="5" name="Picture 36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0"/>
            <a:ext cx="2590800" cy="6524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6858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Comic Sans MS" pitchFamily="66" charset="0"/>
              </a:rPr>
              <a:t>Performance of the </a:t>
            </a:r>
            <a:r>
              <a:rPr lang="en-US" sz="3200" dirty="0" err="1" smtClean="0">
                <a:solidFill>
                  <a:schemeClr val="tx2"/>
                </a:solidFill>
                <a:latin typeface="Comic Sans MS" pitchFamily="66" charset="0"/>
              </a:rPr>
              <a:t>BiOMaP</a:t>
            </a:r>
            <a:r>
              <a:rPr lang="en-US" sz="3200" dirty="0" smtClean="0">
                <a:solidFill>
                  <a:schemeClr val="tx2"/>
                </a:solidFill>
                <a:latin typeface="Comic Sans MS" pitchFamily="66" charset="0"/>
              </a:rPr>
              <a:t> MLP NN for 			various ocean color products</a:t>
            </a:r>
            <a:endParaRPr lang="en-US" sz="32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81200"/>
            <a:ext cx="8153400" cy="4419600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US" sz="2800" dirty="0" smtClean="0"/>
              <a:t>Expand current AOP Analysis including Data from the NATO Project;</a:t>
            </a:r>
          </a:p>
          <a:p>
            <a:pPr marL="514350" indent="-514350" algn="l">
              <a:buAutoNum type="arabicPeriod"/>
            </a:pPr>
            <a:r>
              <a:rPr lang="en-US" sz="2800" dirty="0" smtClean="0"/>
              <a:t>Investigate AOP Features at Sub-Basin Level; </a:t>
            </a:r>
          </a:p>
          <a:p>
            <a:pPr marL="514350" indent="-514350" algn="l">
              <a:buAutoNum type="arabicPeriod"/>
            </a:pPr>
            <a:r>
              <a:rPr lang="en-US" sz="2800" dirty="0" smtClean="0"/>
              <a:t>Investigate Commonalities in Bio-Optical Features between Black Sea and other EU Seas.</a:t>
            </a:r>
            <a:endParaRPr lang="en-US" sz="2800" dirty="0"/>
          </a:p>
        </p:txBody>
      </p:sp>
      <p:pic>
        <p:nvPicPr>
          <p:cNvPr id="4" name="Picture 36" descr="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2590800" cy="6524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1200" y="1143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Comic Sans MS" pitchFamily="66" charset="0"/>
              </a:rPr>
              <a:t>Future developments </a:t>
            </a:r>
            <a:endParaRPr lang="en-US" sz="32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C3D219B1-C2E1-481D-B250-FCDFB8820FB4}" type="slidenum">
              <a:rPr lang="en-GB"/>
              <a:pPr/>
              <a:t>2</a:t>
            </a:fld>
            <a:endParaRPr lang="en-GB"/>
          </a:p>
        </p:txBody>
      </p:sp>
      <p:pic>
        <p:nvPicPr>
          <p:cNvPr id="1059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5375" y="260350"/>
            <a:ext cx="296862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9843" name="Text Box 3"/>
          <p:cNvSpPr txBox="1">
            <a:spLocks noChangeArrowheads="1"/>
          </p:cNvSpPr>
          <p:nvPr/>
        </p:nvSpPr>
        <p:spPr bwMode="auto">
          <a:xfrm>
            <a:off x="2700338" y="0"/>
            <a:ext cx="43926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>
                <a:solidFill>
                  <a:srgbClr val="0066CC"/>
                </a:solidFill>
                <a:latin typeface="Comic Sans MS" pitchFamily="66" charset="0"/>
              </a:rPr>
              <a:t>In-Water Radiometry</a:t>
            </a:r>
          </a:p>
        </p:txBody>
      </p:sp>
      <p:sp>
        <p:nvSpPr>
          <p:cNvPr id="1059844" name="Text Box 4"/>
          <p:cNvSpPr txBox="1">
            <a:spLocks noChangeArrowheads="1"/>
          </p:cNvSpPr>
          <p:nvPr/>
        </p:nvSpPr>
        <p:spPr bwMode="auto">
          <a:xfrm>
            <a:off x="684213" y="6237288"/>
            <a:ext cx="8280400" cy="527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GB" sz="1400" b="0">
                <a:solidFill>
                  <a:schemeClr val="tx1"/>
                </a:solidFill>
              </a:rPr>
              <a:t>G.Zibordi, F. Mélin, S. B. Hooker, D. D’Alimonte and B. Holben. </a:t>
            </a:r>
            <a:r>
              <a:rPr lang="en-GB" sz="1400" b="0" i="1">
                <a:solidFill>
                  <a:schemeClr val="tx1"/>
                </a:solidFill>
              </a:rPr>
              <a:t>IEEE Transactions in Geoscience and Remote Sensing</a:t>
            </a:r>
            <a:r>
              <a:rPr lang="en-GB" sz="1400" b="0">
                <a:solidFill>
                  <a:schemeClr val="tx1"/>
                </a:solidFill>
              </a:rPr>
              <a:t> </a:t>
            </a:r>
            <a:r>
              <a:rPr lang="en-GB" sz="1400" b="0" i="1">
                <a:solidFill>
                  <a:schemeClr val="tx1"/>
                </a:solidFill>
              </a:rPr>
              <a:t>,</a:t>
            </a:r>
            <a:r>
              <a:rPr lang="en-GB" sz="1400" b="0">
                <a:solidFill>
                  <a:schemeClr val="tx1"/>
                </a:solidFill>
              </a:rPr>
              <a:t> 42:401-415, 2004</a:t>
            </a:r>
            <a:r>
              <a:rPr lang="en-US" sz="1400" b="0">
                <a:solidFill>
                  <a:schemeClr val="tx1"/>
                </a:solidFill>
              </a:rPr>
              <a:t> </a:t>
            </a:r>
            <a:r>
              <a:rPr lang="en-GB" sz="1400" b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59845" name="Rectangle 5"/>
          <p:cNvSpPr>
            <a:spLocks noChangeArrowheads="1"/>
          </p:cNvSpPr>
          <p:nvPr/>
        </p:nvSpPr>
        <p:spPr bwMode="auto">
          <a:xfrm>
            <a:off x="6705600" y="1295401"/>
            <a:ext cx="217487" cy="228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227763" y="476250"/>
            <a:ext cx="1927225" cy="709613"/>
            <a:chOff x="3909" y="346"/>
            <a:chExt cx="1214" cy="447"/>
          </a:xfrm>
        </p:grpSpPr>
        <p:graphicFrame>
          <p:nvGraphicFramePr>
            <p:cNvPr id="1059847" name="Object 7"/>
            <p:cNvGraphicFramePr>
              <a:graphicFrameLocks noChangeAspect="1"/>
            </p:cNvGraphicFramePr>
            <p:nvPr/>
          </p:nvGraphicFramePr>
          <p:xfrm>
            <a:off x="3909" y="346"/>
            <a:ext cx="592" cy="248"/>
          </p:xfrm>
          <a:graphic>
            <a:graphicData uri="http://schemas.openxmlformats.org/presentationml/2006/ole">
              <p:oleObj spid="_x0000_s1030" name="Equation" r:id="rId4" imgW="596880" imgH="253800" progId="Equation.3">
                <p:embed/>
              </p:oleObj>
            </a:graphicData>
          </a:graphic>
        </p:graphicFrame>
        <p:cxnSp>
          <p:nvCxnSpPr>
            <p:cNvPr id="1059848" name="AutoShape 8"/>
            <p:cNvCxnSpPr>
              <a:cxnSpLocks noChangeShapeType="1"/>
              <a:endCxn id="0" idx="3"/>
            </p:cNvCxnSpPr>
            <p:nvPr/>
          </p:nvCxnSpPr>
          <p:spPr bwMode="auto">
            <a:xfrm rot="10800000">
              <a:off x="4533" y="470"/>
              <a:ext cx="590" cy="323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</p:grpSp>
      <p:graphicFrame>
        <p:nvGraphicFramePr>
          <p:cNvPr id="1059849" name="Object 9"/>
          <p:cNvGraphicFramePr>
            <a:graphicFrameLocks noChangeAspect="1"/>
          </p:cNvGraphicFramePr>
          <p:nvPr/>
        </p:nvGraphicFramePr>
        <p:xfrm>
          <a:off x="2517775" y="5445125"/>
          <a:ext cx="4876800" cy="765175"/>
        </p:xfrm>
        <a:graphic>
          <a:graphicData uri="http://schemas.openxmlformats.org/presentationml/2006/ole">
            <p:oleObj spid="_x0000_s1026" name="Equation" r:id="rId5" imgW="2768400" imgH="431640" progId="Equation.3">
              <p:embed/>
            </p:oleObj>
          </a:graphicData>
        </a:graphic>
      </p:graphicFrame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580063" y="4508500"/>
            <a:ext cx="3384550" cy="1016000"/>
            <a:chOff x="2760" y="2659"/>
            <a:chExt cx="2025" cy="639"/>
          </a:xfrm>
        </p:grpSpPr>
        <p:graphicFrame>
          <p:nvGraphicFramePr>
            <p:cNvPr id="1059851" name="Object 11"/>
            <p:cNvGraphicFramePr>
              <a:graphicFrameLocks noChangeAspect="1"/>
            </p:cNvGraphicFramePr>
            <p:nvPr/>
          </p:nvGraphicFramePr>
          <p:xfrm>
            <a:off x="2760" y="2694"/>
            <a:ext cx="1781" cy="493"/>
          </p:xfrm>
          <a:graphic>
            <a:graphicData uri="http://schemas.openxmlformats.org/presentationml/2006/ole">
              <p:oleObj spid="_x0000_s1029" name="Equation" r:id="rId6" imgW="1536480" imgH="431640" progId="Equation.3">
                <p:embed/>
              </p:oleObj>
            </a:graphicData>
          </a:graphic>
        </p:graphicFrame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3334" y="2659"/>
              <a:ext cx="1451" cy="639"/>
              <a:chOff x="3334" y="2659"/>
              <a:chExt cx="1451" cy="639"/>
            </a:xfrm>
          </p:grpSpPr>
          <p:sp>
            <p:nvSpPr>
              <p:cNvPr id="1059853" name="Oval 13"/>
              <p:cNvSpPr>
                <a:spLocks noChangeArrowheads="1"/>
              </p:cNvSpPr>
              <p:nvPr/>
            </p:nvSpPr>
            <p:spPr bwMode="auto">
              <a:xfrm>
                <a:off x="3334" y="2659"/>
                <a:ext cx="544" cy="544"/>
              </a:xfrm>
              <a:prstGeom prst="ellipse">
                <a:avLst/>
              </a:prstGeom>
              <a:noFill/>
              <a:ln w="28575">
                <a:solidFill>
                  <a:srgbClr val="CC33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9854" name="Text Box 14"/>
              <p:cNvSpPr txBox="1">
                <a:spLocks noChangeArrowheads="1"/>
              </p:cNvSpPr>
              <p:nvPr/>
            </p:nvSpPr>
            <p:spPr bwMode="auto">
              <a:xfrm>
                <a:off x="4196" y="3067"/>
                <a:ext cx="58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800" b="0">
                    <a:solidFill>
                      <a:srgbClr val="CC3300"/>
                    </a:solidFill>
                  </a:rPr>
                  <a:t>~0.543</a:t>
                </a:r>
              </a:p>
            </p:txBody>
          </p:sp>
          <p:sp>
            <p:nvSpPr>
              <p:cNvPr id="1059855" name="Line 15"/>
              <p:cNvSpPr>
                <a:spLocks noChangeShapeType="1"/>
              </p:cNvSpPr>
              <p:nvPr/>
            </p:nvSpPr>
            <p:spPr bwMode="auto">
              <a:xfrm>
                <a:off x="3833" y="3067"/>
                <a:ext cx="363" cy="91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59856" name="Text Box 16"/>
          <p:cNvSpPr txBox="1">
            <a:spLocks noChangeArrowheads="1"/>
          </p:cNvSpPr>
          <p:nvPr/>
        </p:nvSpPr>
        <p:spPr bwMode="auto">
          <a:xfrm>
            <a:off x="611188" y="3933825"/>
            <a:ext cx="1944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>
                <a:solidFill>
                  <a:srgbClr val="0066CC"/>
                </a:solidFill>
                <a:latin typeface="Comic Sans MS" pitchFamily="66" charset="0"/>
              </a:rPr>
              <a:t>Fundamentals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11188" y="549275"/>
            <a:ext cx="5832475" cy="3097213"/>
            <a:chOff x="385" y="572"/>
            <a:chExt cx="3674" cy="1951"/>
          </a:xfrm>
        </p:grpSpPr>
        <p:sp>
          <p:nvSpPr>
            <p:cNvPr id="1059858" name="Rectangle 18"/>
            <p:cNvSpPr>
              <a:spLocks noChangeArrowheads="1"/>
            </p:cNvSpPr>
            <p:nvPr/>
          </p:nvSpPr>
          <p:spPr bwMode="auto">
            <a:xfrm>
              <a:off x="3923" y="1026"/>
              <a:ext cx="136" cy="1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385" y="572"/>
              <a:ext cx="1860" cy="1951"/>
              <a:chOff x="3515" y="1661"/>
              <a:chExt cx="2132" cy="1951"/>
            </a:xfrm>
          </p:grpSpPr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3515" y="1661"/>
                <a:ext cx="2132" cy="1951"/>
                <a:chOff x="3515" y="1706"/>
                <a:chExt cx="2245" cy="2052"/>
              </a:xfrm>
            </p:grpSpPr>
            <p:pic>
              <p:nvPicPr>
                <p:cNvPr id="1059861" name="Picture 21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515" y="1706"/>
                  <a:ext cx="2245" cy="20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059862" name="Rectangle 22"/>
                <p:cNvSpPr>
                  <a:spLocks noChangeArrowheads="1"/>
                </p:cNvSpPr>
                <p:nvPr/>
              </p:nvSpPr>
              <p:spPr bwMode="auto">
                <a:xfrm>
                  <a:off x="5193" y="3521"/>
                  <a:ext cx="499" cy="18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59863" name="Rectangle 23"/>
              <p:cNvSpPr>
                <a:spLocks noChangeArrowheads="1"/>
              </p:cNvSpPr>
              <p:nvPr/>
            </p:nvSpPr>
            <p:spPr bwMode="auto">
              <a:xfrm>
                <a:off x="4649" y="2931"/>
                <a:ext cx="590" cy="2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059864" name="Picture 24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649" y="3045"/>
                <a:ext cx="590" cy="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2366" y="572"/>
              <a:ext cx="1375" cy="1906"/>
              <a:chOff x="2366" y="572"/>
              <a:chExt cx="1375" cy="1906"/>
            </a:xfrm>
          </p:grpSpPr>
          <p:pic>
            <p:nvPicPr>
              <p:cNvPr id="1059866" name="Picture 2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366" y="572"/>
                <a:ext cx="1271" cy="190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1059867" name="Text Box 27"/>
              <p:cNvSpPr txBox="1">
                <a:spLocks noChangeArrowheads="1"/>
              </p:cNvSpPr>
              <p:nvPr/>
            </p:nvSpPr>
            <p:spPr bwMode="auto">
              <a:xfrm>
                <a:off x="3061" y="2296"/>
                <a:ext cx="680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600">
                    <a:solidFill>
                      <a:schemeClr val="bg1"/>
                    </a:solidFill>
                    <a:latin typeface="Times New Roman" pitchFamily="18" charset="0"/>
                  </a:rPr>
                  <a:t>Courtesy of S. Mc Lean</a:t>
                </a:r>
              </a:p>
              <a:p>
                <a:pPr>
                  <a:lnSpc>
                    <a:spcPct val="60000"/>
                  </a:lnSpc>
                </a:pPr>
                <a:r>
                  <a:rPr lang="en-US" sz="600">
                    <a:solidFill>
                      <a:schemeClr val="bg1"/>
                    </a:solidFill>
                    <a:latin typeface="Times New Roman" pitchFamily="18" charset="0"/>
                  </a:rPr>
                  <a:t>Satlantic Inc., Halifax</a:t>
                </a:r>
              </a:p>
            </p:txBody>
          </p:sp>
        </p:grpSp>
      </p:grpSp>
      <p:graphicFrame>
        <p:nvGraphicFramePr>
          <p:cNvPr id="1059868" name="Object 28"/>
          <p:cNvGraphicFramePr>
            <a:graphicFrameLocks noChangeAspect="1"/>
          </p:cNvGraphicFramePr>
          <p:nvPr/>
        </p:nvGraphicFramePr>
        <p:xfrm>
          <a:off x="2916238" y="3644900"/>
          <a:ext cx="3959225" cy="1041400"/>
        </p:xfrm>
        <a:graphic>
          <a:graphicData uri="http://schemas.openxmlformats.org/presentationml/2006/ole">
            <p:oleObj spid="_x0000_s1027" name="Equation" r:id="rId10" imgW="2222280" imgH="583920" progId="Equation.3">
              <p:embed/>
            </p:oleObj>
          </a:graphicData>
        </a:graphic>
      </p:graphicFrame>
      <p:graphicFrame>
        <p:nvGraphicFramePr>
          <p:cNvPr id="1059869" name="Object 29"/>
          <p:cNvGraphicFramePr>
            <a:graphicFrameLocks noChangeAspect="1"/>
          </p:cNvGraphicFramePr>
          <p:nvPr/>
        </p:nvGraphicFramePr>
        <p:xfrm>
          <a:off x="847725" y="4737100"/>
          <a:ext cx="4371975" cy="479425"/>
        </p:xfrm>
        <a:graphic>
          <a:graphicData uri="http://schemas.openxmlformats.org/presentationml/2006/ole">
            <p:oleObj spid="_x0000_s1028" name="Equation" r:id="rId11" imgW="2082600" imgH="228600" progId="Equation.3">
              <p:embed/>
            </p:oleObj>
          </a:graphicData>
        </a:graphic>
      </p:graphicFrame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7092950" y="260350"/>
            <a:ext cx="2411413" cy="2044700"/>
            <a:chOff x="4468" y="164"/>
            <a:chExt cx="1519" cy="1288"/>
          </a:xfrm>
        </p:grpSpPr>
        <p:grpSp>
          <p:nvGrpSpPr>
            <p:cNvPr id="10" name="Group 31"/>
            <p:cNvGrpSpPr>
              <a:grpSpLocks/>
            </p:cNvGrpSpPr>
            <p:nvPr/>
          </p:nvGrpSpPr>
          <p:grpSpPr bwMode="auto">
            <a:xfrm>
              <a:off x="4468" y="164"/>
              <a:ext cx="1519" cy="1134"/>
              <a:chOff x="4513" y="436"/>
              <a:chExt cx="1519" cy="1134"/>
            </a:xfrm>
          </p:grpSpPr>
          <p:sp>
            <p:nvSpPr>
              <p:cNvPr id="1059872" name="Rectangle 32"/>
              <p:cNvSpPr>
                <a:spLocks noChangeArrowheads="1"/>
              </p:cNvSpPr>
              <p:nvPr/>
            </p:nvSpPr>
            <p:spPr bwMode="auto">
              <a:xfrm>
                <a:off x="4830" y="1026"/>
                <a:ext cx="363" cy="544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33"/>
              <p:cNvGrpSpPr>
                <a:grpSpLocks/>
              </p:cNvGrpSpPr>
              <p:nvPr/>
            </p:nvGrpSpPr>
            <p:grpSpPr bwMode="auto">
              <a:xfrm>
                <a:off x="4513" y="436"/>
                <a:ext cx="1519" cy="862"/>
                <a:chOff x="4513" y="436"/>
                <a:chExt cx="1519" cy="862"/>
              </a:xfrm>
            </p:grpSpPr>
            <p:sp>
              <p:nvSpPr>
                <p:cNvPr id="1059874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4513" y="436"/>
                  <a:ext cx="151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400">
                      <a:solidFill>
                        <a:srgbClr val="0066CC"/>
                      </a:solidFill>
                    </a:rPr>
                    <a:t>Extrapolation interval</a:t>
                  </a:r>
                </a:p>
              </p:txBody>
            </p:sp>
            <p:cxnSp>
              <p:nvCxnSpPr>
                <p:cNvPr id="1059875" name="AutoShape 35"/>
                <p:cNvCxnSpPr>
                  <a:cxnSpLocks noChangeShapeType="1"/>
                  <a:stCxn id="1059874" idx="2"/>
                  <a:endCxn id="1059872" idx="3"/>
                </p:cNvCxnSpPr>
                <p:nvPr/>
              </p:nvCxnSpPr>
              <p:spPr bwMode="auto">
                <a:xfrm rot="5400000">
                  <a:off x="4901" y="926"/>
                  <a:ext cx="670" cy="74"/>
                </a:xfrm>
                <a:prstGeom prst="curvedConnector2">
                  <a:avLst/>
                </a:prstGeom>
                <a:noFill/>
                <a:ln w="19050">
                  <a:solidFill>
                    <a:srgbClr val="0066CC"/>
                  </a:solidFill>
                  <a:prstDash val="dash"/>
                  <a:round/>
                  <a:headEnd/>
                  <a:tailEnd type="triangle" w="med" len="med"/>
                </a:ln>
                <a:effectLst/>
              </p:spPr>
            </p:cxnSp>
          </p:grpSp>
        </p:grpSp>
        <p:sp>
          <p:nvSpPr>
            <p:cNvPr id="1059876" name="Text Box 36"/>
            <p:cNvSpPr txBox="1">
              <a:spLocks noChangeArrowheads="1"/>
            </p:cNvSpPr>
            <p:nvPr/>
          </p:nvSpPr>
          <p:spPr bwMode="auto">
            <a:xfrm>
              <a:off x="4468" y="754"/>
              <a:ext cx="272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0">
                  <a:solidFill>
                    <a:srgbClr val="0033CC"/>
                  </a:solidFill>
                  <a:latin typeface="Comic Sans MS" pitchFamily="66" charset="0"/>
                </a:rPr>
                <a:t>z</a:t>
              </a:r>
              <a:r>
                <a:rPr lang="en-US" sz="2000" baseline="-25000">
                  <a:solidFill>
                    <a:srgbClr val="0033CC"/>
                  </a:solidFill>
                  <a:latin typeface="Comic Sans MS" pitchFamily="66" charset="0"/>
                </a:rPr>
                <a:t>1</a:t>
              </a:r>
            </a:p>
          </p:txBody>
        </p:sp>
        <p:sp>
          <p:nvSpPr>
            <p:cNvPr id="1059877" name="Text Box 37"/>
            <p:cNvSpPr txBox="1">
              <a:spLocks noChangeArrowheads="1"/>
            </p:cNvSpPr>
            <p:nvPr/>
          </p:nvSpPr>
          <p:spPr bwMode="auto">
            <a:xfrm>
              <a:off x="4513" y="1298"/>
              <a:ext cx="272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0">
                  <a:solidFill>
                    <a:srgbClr val="0033CC"/>
                  </a:solidFill>
                  <a:latin typeface="Comic Sans MS" pitchFamily="66" charset="0"/>
                </a:rPr>
                <a:t>z</a:t>
              </a:r>
              <a:r>
                <a:rPr lang="en-US" sz="2000" baseline="-25000">
                  <a:solidFill>
                    <a:srgbClr val="0033CC"/>
                  </a:solidFill>
                  <a:latin typeface="Comic Sans MS" pitchFamily="66" charset="0"/>
                </a:rPr>
                <a:t>2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98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58F7-4385-439F-81FC-C4C939DA7F70}" type="slidenum">
              <a:rPr lang="en-GB"/>
              <a:pPr/>
              <a:t>3</a:t>
            </a:fld>
            <a:endParaRPr lang="en-GB"/>
          </a:p>
        </p:txBody>
      </p:sp>
      <p:sp>
        <p:nvSpPr>
          <p:cNvPr id="1060866" name="Text Box 2"/>
          <p:cNvSpPr txBox="1">
            <a:spLocks noChangeArrowheads="1"/>
          </p:cNvSpPr>
          <p:nvPr/>
        </p:nvSpPr>
        <p:spPr bwMode="auto">
          <a:xfrm>
            <a:off x="2484438" y="620713"/>
            <a:ext cx="64087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>
                <a:solidFill>
                  <a:srgbClr val="0066CC"/>
                </a:solidFill>
                <a:latin typeface="Comic Sans MS" pitchFamily="66" charset="0"/>
              </a:rPr>
              <a:t>In-Water Radiometry: Products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006475" y="4221163"/>
            <a:ext cx="7923213" cy="619125"/>
            <a:chOff x="634" y="2659"/>
            <a:chExt cx="4991" cy="390"/>
          </a:xfrm>
        </p:grpSpPr>
        <p:graphicFrame>
          <p:nvGraphicFramePr>
            <p:cNvPr id="1060885" name="Object 21"/>
            <p:cNvGraphicFramePr>
              <a:graphicFrameLocks noChangeAspect="1"/>
            </p:cNvGraphicFramePr>
            <p:nvPr/>
          </p:nvGraphicFramePr>
          <p:xfrm>
            <a:off x="634" y="2795"/>
            <a:ext cx="1619" cy="254"/>
          </p:xfrm>
          <a:graphic>
            <a:graphicData uri="http://schemas.openxmlformats.org/presentationml/2006/ole">
              <p:oleObj spid="_x0000_s2055" name="Equation" r:id="rId3" imgW="1536480" imgH="241200" progId="Equation.3">
                <p:embed/>
              </p:oleObj>
            </a:graphicData>
          </a:graphic>
        </p:graphicFrame>
        <p:sp>
          <p:nvSpPr>
            <p:cNvPr id="1060886" name="Text Box 22"/>
            <p:cNvSpPr txBox="1">
              <a:spLocks noChangeArrowheads="1"/>
            </p:cNvSpPr>
            <p:nvPr/>
          </p:nvSpPr>
          <p:spPr bwMode="auto">
            <a:xfrm>
              <a:off x="3719" y="2749"/>
              <a:ext cx="1906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>
                  <a:solidFill>
                    <a:srgbClr val="0066CC"/>
                  </a:solidFill>
                  <a:latin typeface="Times New Roman" pitchFamily="18" charset="0"/>
                </a:rPr>
                <a:t>Water leaving radiance</a:t>
              </a:r>
              <a:r>
                <a:rPr lang="en-US" sz="1800" b="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060887" name="Rectangle 23"/>
            <p:cNvSpPr>
              <a:spLocks noChangeArrowheads="1"/>
            </p:cNvSpPr>
            <p:nvPr/>
          </p:nvSpPr>
          <p:spPr bwMode="auto">
            <a:xfrm>
              <a:off x="3218" y="2885"/>
              <a:ext cx="136" cy="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888" name="Line 24"/>
            <p:cNvSpPr>
              <a:spLocks noChangeShapeType="1"/>
            </p:cNvSpPr>
            <p:nvPr/>
          </p:nvSpPr>
          <p:spPr bwMode="auto">
            <a:xfrm>
              <a:off x="2267" y="2885"/>
              <a:ext cx="1452" cy="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0889" name="Text Box 25"/>
            <p:cNvSpPr txBox="1">
              <a:spLocks noChangeArrowheads="1"/>
            </p:cNvSpPr>
            <p:nvPr/>
          </p:nvSpPr>
          <p:spPr bwMode="auto">
            <a:xfrm>
              <a:off x="2358" y="2659"/>
              <a:ext cx="140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solidFill>
                    <a:schemeClr val="tx1"/>
                  </a:solidFill>
                </a:rPr>
                <a:t>[</a:t>
              </a:r>
              <a:r>
                <a:rPr lang="en-US" sz="1600" b="0">
                  <a:solidFill>
                    <a:schemeClr val="tx1"/>
                  </a:solidFill>
                  <a:latin typeface="Comic Sans MS" pitchFamily="66" charset="0"/>
                </a:rPr>
                <a:t>mW cm</a:t>
              </a:r>
              <a:r>
                <a:rPr lang="en-US" sz="1600" b="0" baseline="30000">
                  <a:solidFill>
                    <a:schemeClr val="tx1"/>
                  </a:solidFill>
                  <a:latin typeface="Comic Sans MS" pitchFamily="66" charset="0"/>
                </a:rPr>
                <a:t>-2</a:t>
              </a:r>
              <a:r>
                <a:rPr lang="en-US" sz="1600" b="0">
                  <a:solidFill>
                    <a:schemeClr val="tx1"/>
                  </a:solidFill>
                  <a:latin typeface="Comic Sans MS" pitchFamily="66" charset="0"/>
                </a:rPr>
                <a:t> </a:t>
              </a:r>
              <a:r>
                <a:rPr lang="en-US" sz="1800" b="0">
                  <a:solidFill>
                    <a:schemeClr val="tx1"/>
                  </a:solidFill>
                  <a:latin typeface="Symbol" pitchFamily="18" charset="2"/>
                </a:rPr>
                <a:t>m</a:t>
              </a:r>
              <a:r>
                <a:rPr lang="en-US" sz="1600" b="0">
                  <a:solidFill>
                    <a:schemeClr val="tx1"/>
                  </a:solidFill>
                  <a:latin typeface="Comic Sans MS" pitchFamily="66" charset="0"/>
                </a:rPr>
                <a:t>m</a:t>
              </a:r>
              <a:r>
                <a:rPr lang="en-US" sz="1600" b="0" baseline="30000">
                  <a:solidFill>
                    <a:schemeClr val="tx1"/>
                  </a:solidFill>
                  <a:latin typeface="Comic Sans MS" pitchFamily="66" charset="0"/>
                </a:rPr>
                <a:t>-1</a:t>
              </a:r>
              <a:r>
                <a:rPr lang="en-US" sz="1600" b="0">
                  <a:solidFill>
                    <a:schemeClr val="tx1"/>
                  </a:solidFill>
                  <a:latin typeface="Comic Sans MS" pitchFamily="66" charset="0"/>
                </a:rPr>
                <a:t> sr</a:t>
              </a:r>
              <a:r>
                <a:rPr lang="en-US" sz="1600" b="0" baseline="30000">
                  <a:solidFill>
                    <a:schemeClr val="tx1"/>
                  </a:solidFill>
                  <a:latin typeface="Comic Sans MS" pitchFamily="66" charset="0"/>
                </a:rPr>
                <a:t>-1</a:t>
              </a:r>
              <a:r>
                <a:rPr lang="en-US" sz="1600" b="0">
                  <a:solidFill>
                    <a:schemeClr val="tx1"/>
                  </a:solidFill>
                </a:rPr>
                <a:t>]</a:t>
              </a: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006475" y="5084763"/>
            <a:ext cx="7342188" cy="722312"/>
            <a:chOff x="634" y="3203"/>
            <a:chExt cx="4625" cy="455"/>
          </a:xfrm>
        </p:grpSpPr>
        <p:graphicFrame>
          <p:nvGraphicFramePr>
            <p:cNvPr id="1060869" name="Object 5"/>
            <p:cNvGraphicFramePr>
              <a:graphicFrameLocks noChangeAspect="1"/>
            </p:cNvGraphicFramePr>
            <p:nvPr/>
          </p:nvGraphicFramePr>
          <p:xfrm>
            <a:off x="634" y="3203"/>
            <a:ext cx="2060" cy="455"/>
          </p:xfrm>
          <a:graphic>
            <a:graphicData uri="http://schemas.openxmlformats.org/presentationml/2006/ole">
              <p:oleObj spid="_x0000_s2054" name="Equation" r:id="rId4" imgW="1955520" imgH="431640" progId="Equation.3">
                <p:embed/>
              </p:oleObj>
            </a:graphicData>
          </a:graphic>
        </p:graphicFrame>
        <p:sp>
          <p:nvSpPr>
            <p:cNvPr id="1060870" name="Text Box 6"/>
            <p:cNvSpPr txBox="1">
              <a:spLocks noChangeArrowheads="1"/>
            </p:cNvSpPr>
            <p:nvPr/>
          </p:nvSpPr>
          <p:spPr bwMode="auto">
            <a:xfrm>
              <a:off x="4081" y="3294"/>
              <a:ext cx="117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>
                  <a:solidFill>
                    <a:srgbClr val="0066CC"/>
                  </a:solidFill>
                  <a:latin typeface="Times New Roman" pitchFamily="18" charset="0"/>
                </a:rPr>
                <a:t>Normalized </a:t>
              </a:r>
              <a:r>
                <a:rPr lang="en-US" sz="1800" i="1">
                  <a:solidFill>
                    <a:srgbClr val="0066CC"/>
                  </a:solidFill>
                  <a:latin typeface="Times New Roman" pitchFamily="18" charset="0"/>
                </a:rPr>
                <a:t>L</a:t>
              </a:r>
              <a:r>
                <a:rPr lang="en-US" sz="1800" i="1" baseline="-25000">
                  <a:solidFill>
                    <a:srgbClr val="0066CC"/>
                  </a:solidFill>
                  <a:latin typeface="Times New Roman" pitchFamily="18" charset="0"/>
                </a:rPr>
                <a:t>W</a:t>
              </a:r>
              <a:r>
                <a:rPr lang="en-US" sz="1800" b="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060871" name="Rectangle 7"/>
            <p:cNvSpPr>
              <a:spLocks noChangeArrowheads="1"/>
            </p:cNvSpPr>
            <p:nvPr/>
          </p:nvSpPr>
          <p:spPr bwMode="auto">
            <a:xfrm>
              <a:off x="3492" y="3430"/>
              <a:ext cx="136" cy="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872" name="Line 8"/>
            <p:cNvSpPr>
              <a:spLocks noChangeShapeType="1"/>
            </p:cNvSpPr>
            <p:nvPr/>
          </p:nvSpPr>
          <p:spPr bwMode="auto">
            <a:xfrm>
              <a:off x="2766" y="3430"/>
              <a:ext cx="1362" cy="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0890" name="Text Box 26"/>
            <p:cNvSpPr txBox="1">
              <a:spLocks noChangeArrowheads="1"/>
            </p:cNvSpPr>
            <p:nvPr/>
          </p:nvSpPr>
          <p:spPr bwMode="auto">
            <a:xfrm>
              <a:off x="2766" y="3203"/>
              <a:ext cx="140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solidFill>
                    <a:schemeClr val="tx1"/>
                  </a:solidFill>
                </a:rPr>
                <a:t>[</a:t>
              </a:r>
              <a:r>
                <a:rPr lang="en-US" sz="1600" b="0">
                  <a:solidFill>
                    <a:schemeClr val="tx1"/>
                  </a:solidFill>
                  <a:latin typeface="Comic Sans MS" pitchFamily="66" charset="0"/>
                </a:rPr>
                <a:t>mW cm</a:t>
              </a:r>
              <a:r>
                <a:rPr lang="en-US" sz="1600" b="0" baseline="30000">
                  <a:solidFill>
                    <a:schemeClr val="tx1"/>
                  </a:solidFill>
                  <a:latin typeface="Comic Sans MS" pitchFamily="66" charset="0"/>
                </a:rPr>
                <a:t>-2</a:t>
              </a:r>
              <a:r>
                <a:rPr lang="en-US" sz="1600" b="0">
                  <a:solidFill>
                    <a:schemeClr val="tx1"/>
                  </a:solidFill>
                  <a:latin typeface="Comic Sans MS" pitchFamily="66" charset="0"/>
                </a:rPr>
                <a:t> </a:t>
              </a:r>
              <a:r>
                <a:rPr lang="en-US" sz="1800" b="0">
                  <a:solidFill>
                    <a:schemeClr val="tx1"/>
                  </a:solidFill>
                  <a:latin typeface="Symbol" pitchFamily="18" charset="2"/>
                </a:rPr>
                <a:t>m</a:t>
              </a:r>
              <a:r>
                <a:rPr lang="en-US" sz="1600" b="0">
                  <a:solidFill>
                    <a:schemeClr val="tx1"/>
                  </a:solidFill>
                  <a:latin typeface="Comic Sans MS" pitchFamily="66" charset="0"/>
                </a:rPr>
                <a:t>m</a:t>
              </a:r>
              <a:r>
                <a:rPr lang="en-US" sz="1600" b="0" baseline="30000">
                  <a:solidFill>
                    <a:schemeClr val="tx1"/>
                  </a:solidFill>
                  <a:latin typeface="Comic Sans MS" pitchFamily="66" charset="0"/>
                </a:rPr>
                <a:t>-1</a:t>
              </a:r>
              <a:r>
                <a:rPr lang="en-US" sz="1600" b="0">
                  <a:solidFill>
                    <a:schemeClr val="tx1"/>
                  </a:solidFill>
                  <a:latin typeface="Comic Sans MS" pitchFamily="66" charset="0"/>
                </a:rPr>
                <a:t> sr</a:t>
              </a:r>
              <a:r>
                <a:rPr lang="en-US" sz="1600" b="0" baseline="30000">
                  <a:solidFill>
                    <a:schemeClr val="tx1"/>
                  </a:solidFill>
                  <a:latin typeface="Comic Sans MS" pitchFamily="66" charset="0"/>
                </a:rPr>
                <a:t>-1</a:t>
              </a:r>
              <a:r>
                <a:rPr lang="en-US" sz="1600" b="0">
                  <a:solidFill>
                    <a:schemeClr val="tx1"/>
                  </a:solidFill>
                </a:rPr>
                <a:t>]</a:t>
              </a: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1006475" y="5948363"/>
            <a:ext cx="7920038" cy="727075"/>
            <a:chOff x="634" y="3747"/>
            <a:chExt cx="4989" cy="458"/>
          </a:xfrm>
        </p:grpSpPr>
        <p:graphicFrame>
          <p:nvGraphicFramePr>
            <p:cNvPr id="1060867" name="Object 3"/>
            <p:cNvGraphicFramePr>
              <a:graphicFrameLocks noChangeAspect="1"/>
            </p:cNvGraphicFramePr>
            <p:nvPr/>
          </p:nvGraphicFramePr>
          <p:xfrm>
            <a:off x="634" y="3747"/>
            <a:ext cx="1102" cy="458"/>
          </p:xfrm>
          <a:graphic>
            <a:graphicData uri="http://schemas.openxmlformats.org/presentationml/2006/ole">
              <p:oleObj spid="_x0000_s2053" name="Equation" r:id="rId5" imgW="1041120" imgH="431640" progId="Equation.3">
                <p:embed/>
              </p:oleObj>
            </a:graphicData>
          </a:graphic>
        </p:graphicFrame>
        <p:sp>
          <p:nvSpPr>
            <p:cNvPr id="1060868" name="Text Box 4"/>
            <p:cNvSpPr txBox="1">
              <a:spLocks noChangeArrowheads="1"/>
            </p:cNvSpPr>
            <p:nvPr/>
          </p:nvSpPr>
          <p:spPr bwMode="auto">
            <a:xfrm>
              <a:off x="3764" y="3838"/>
              <a:ext cx="1859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>
                  <a:solidFill>
                    <a:srgbClr val="0066CC"/>
                  </a:solidFill>
                  <a:latin typeface="Times New Roman" pitchFamily="18" charset="0"/>
                </a:rPr>
                <a:t>Remote sensing reflectance</a:t>
              </a:r>
              <a:r>
                <a:rPr lang="en-US" sz="1800" b="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060873" name="Line 9"/>
            <p:cNvSpPr>
              <a:spLocks noChangeShapeType="1"/>
            </p:cNvSpPr>
            <p:nvPr/>
          </p:nvSpPr>
          <p:spPr bwMode="auto">
            <a:xfrm>
              <a:off x="1995" y="3974"/>
              <a:ext cx="1724" cy="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0891" name="Text Box 27"/>
            <p:cNvSpPr txBox="1">
              <a:spLocks noChangeArrowheads="1"/>
            </p:cNvSpPr>
            <p:nvPr/>
          </p:nvSpPr>
          <p:spPr bwMode="auto">
            <a:xfrm>
              <a:off x="2811" y="3747"/>
              <a:ext cx="4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solidFill>
                    <a:schemeClr val="tx1"/>
                  </a:solidFill>
                </a:rPr>
                <a:t>[</a:t>
              </a:r>
              <a:r>
                <a:rPr lang="en-US" sz="1600" b="0">
                  <a:solidFill>
                    <a:schemeClr val="tx1"/>
                  </a:solidFill>
                  <a:latin typeface="Comic Sans MS" pitchFamily="66" charset="0"/>
                </a:rPr>
                <a:t>sr</a:t>
              </a:r>
              <a:r>
                <a:rPr lang="en-US" sz="1600" b="0" baseline="30000">
                  <a:solidFill>
                    <a:schemeClr val="tx1"/>
                  </a:solidFill>
                  <a:latin typeface="Comic Sans MS" pitchFamily="66" charset="0"/>
                </a:rPr>
                <a:t>-1</a:t>
              </a:r>
              <a:r>
                <a:rPr lang="en-US" sz="1600" b="0">
                  <a:solidFill>
                    <a:schemeClr val="tx1"/>
                  </a:solidFill>
                </a:rPr>
                <a:t>]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006475" y="2492375"/>
            <a:ext cx="6950075" cy="738188"/>
            <a:chOff x="634" y="1570"/>
            <a:chExt cx="4378" cy="465"/>
          </a:xfrm>
        </p:grpSpPr>
        <p:graphicFrame>
          <p:nvGraphicFramePr>
            <p:cNvPr id="1060874" name="Object 10"/>
            <p:cNvGraphicFramePr>
              <a:graphicFrameLocks noChangeAspect="1"/>
            </p:cNvGraphicFramePr>
            <p:nvPr/>
          </p:nvGraphicFramePr>
          <p:xfrm>
            <a:off x="634" y="1570"/>
            <a:ext cx="1179" cy="465"/>
          </p:xfrm>
          <a:graphic>
            <a:graphicData uri="http://schemas.openxmlformats.org/presentationml/2006/ole">
              <p:oleObj spid="_x0000_s2052" name="Equation" r:id="rId6" imgW="1155600" imgH="457200" progId="Equation.3">
                <p:embed/>
              </p:oleObj>
            </a:graphicData>
          </a:graphic>
        </p:graphicFrame>
        <p:sp>
          <p:nvSpPr>
            <p:cNvPr id="1060876" name="Text Box 12"/>
            <p:cNvSpPr txBox="1">
              <a:spLocks noChangeArrowheads="1"/>
            </p:cNvSpPr>
            <p:nvPr/>
          </p:nvSpPr>
          <p:spPr bwMode="auto">
            <a:xfrm>
              <a:off x="3673" y="1660"/>
              <a:ext cx="13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>
                  <a:solidFill>
                    <a:srgbClr val="0066CC"/>
                  </a:solidFill>
                  <a:latin typeface="Times New Roman" pitchFamily="18" charset="0"/>
                </a:rPr>
                <a:t>Q-factor at nadir</a:t>
              </a:r>
            </a:p>
          </p:txBody>
        </p:sp>
        <p:sp>
          <p:nvSpPr>
            <p:cNvPr id="1060878" name="Rectangle 14"/>
            <p:cNvSpPr>
              <a:spLocks noChangeArrowheads="1"/>
            </p:cNvSpPr>
            <p:nvPr/>
          </p:nvSpPr>
          <p:spPr bwMode="auto">
            <a:xfrm>
              <a:off x="2403" y="1887"/>
              <a:ext cx="136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880" name="Line 16"/>
            <p:cNvSpPr>
              <a:spLocks noChangeShapeType="1"/>
            </p:cNvSpPr>
            <p:nvPr/>
          </p:nvSpPr>
          <p:spPr bwMode="auto">
            <a:xfrm>
              <a:off x="1994" y="1797"/>
              <a:ext cx="1679" cy="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0892" name="Text Box 28"/>
            <p:cNvSpPr txBox="1">
              <a:spLocks noChangeArrowheads="1"/>
            </p:cNvSpPr>
            <p:nvPr/>
          </p:nvSpPr>
          <p:spPr bwMode="auto">
            <a:xfrm>
              <a:off x="2766" y="1570"/>
              <a:ext cx="4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solidFill>
                    <a:schemeClr val="tx1"/>
                  </a:solidFill>
                </a:rPr>
                <a:t>[</a:t>
              </a:r>
              <a:r>
                <a:rPr lang="en-US" sz="1600" b="0">
                  <a:solidFill>
                    <a:schemeClr val="tx1"/>
                  </a:solidFill>
                  <a:latin typeface="Comic Sans MS" pitchFamily="66" charset="0"/>
                </a:rPr>
                <a:t>sr</a:t>
              </a:r>
              <a:r>
                <a:rPr lang="en-US" sz="1600" b="0">
                  <a:solidFill>
                    <a:schemeClr val="tx1"/>
                  </a:solidFill>
                </a:rPr>
                <a:t>]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1006475" y="3427413"/>
            <a:ext cx="7775575" cy="781050"/>
            <a:chOff x="634" y="2159"/>
            <a:chExt cx="4898" cy="492"/>
          </a:xfrm>
        </p:grpSpPr>
        <p:graphicFrame>
          <p:nvGraphicFramePr>
            <p:cNvPr id="1060875" name="Object 11"/>
            <p:cNvGraphicFramePr>
              <a:graphicFrameLocks noChangeAspect="1"/>
            </p:cNvGraphicFramePr>
            <p:nvPr/>
          </p:nvGraphicFramePr>
          <p:xfrm>
            <a:off x="634" y="2159"/>
            <a:ext cx="1188" cy="492"/>
          </p:xfrm>
          <a:graphic>
            <a:graphicData uri="http://schemas.openxmlformats.org/presentationml/2006/ole">
              <p:oleObj spid="_x0000_s2051" name="Equation" r:id="rId7" imgW="1104840" imgH="457200" progId="Equation.3">
                <p:embed/>
              </p:oleObj>
            </a:graphicData>
          </a:graphic>
        </p:graphicFrame>
        <p:sp>
          <p:nvSpPr>
            <p:cNvPr id="1060877" name="Text Box 13"/>
            <p:cNvSpPr txBox="1">
              <a:spLocks noChangeArrowheads="1"/>
            </p:cNvSpPr>
            <p:nvPr/>
          </p:nvSpPr>
          <p:spPr bwMode="auto">
            <a:xfrm>
              <a:off x="3673" y="2250"/>
              <a:ext cx="18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>
                  <a:solidFill>
                    <a:srgbClr val="0066CC"/>
                  </a:solidFill>
                  <a:latin typeface="Times New Roman" pitchFamily="18" charset="0"/>
                </a:rPr>
                <a:t>Irradiance reflectance </a:t>
              </a:r>
            </a:p>
          </p:txBody>
        </p:sp>
        <p:sp>
          <p:nvSpPr>
            <p:cNvPr id="1060879" name="Rectangle 15"/>
            <p:cNvSpPr>
              <a:spLocks noChangeArrowheads="1"/>
            </p:cNvSpPr>
            <p:nvPr/>
          </p:nvSpPr>
          <p:spPr bwMode="auto">
            <a:xfrm>
              <a:off x="2403" y="2386"/>
              <a:ext cx="136" cy="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881" name="Line 17"/>
            <p:cNvSpPr>
              <a:spLocks noChangeShapeType="1"/>
            </p:cNvSpPr>
            <p:nvPr/>
          </p:nvSpPr>
          <p:spPr bwMode="auto">
            <a:xfrm>
              <a:off x="1949" y="2386"/>
              <a:ext cx="1724" cy="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0893" name="Text Box 29"/>
            <p:cNvSpPr txBox="1">
              <a:spLocks noChangeArrowheads="1"/>
            </p:cNvSpPr>
            <p:nvPr/>
          </p:nvSpPr>
          <p:spPr bwMode="auto">
            <a:xfrm>
              <a:off x="2811" y="2160"/>
              <a:ext cx="2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solidFill>
                    <a:schemeClr val="tx1"/>
                  </a:solidFill>
                </a:rPr>
                <a:t>[-]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1006475" y="1700213"/>
            <a:ext cx="8137525" cy="638175"/>
            <a:chOff x="634" y="1071"/>
            <a:chExt cx="5126" cy="402"/>
          </a:xfrm>
        </p:grpSpPr>
        <p:graphicFrame>
          <p:nvGraphicFramePr>
            <p:cNvPr id="1060882" name="Object 18"/>
            <p:cNvGraphicFramePr>
              <a:graphicFrameLocks noChangeAspect="1"/>
            </p:cNvGraphicFramePr>
            <p:nvPr/>
          </p:nvGraphicFramePr>
          <p:xfrm>
            <a:off x="634" y="1207"/>
            <a:ext cx="499" cy="266"/>
          </p:xfrm>
          <a:graphic>
            <a:graphicData uri="http://schemas.openxmlformats.org/presentationml/2006/ole">
              <p:oleObj spid="_x0000_s2050" name="Equation" r:id="rId8" imgW="431613" imgH="228501" progId="Equation.3">
                <p:embed/>
              </p:oleObj>
            </a:graphicData>
          </a:graphic>
        </p:graphicFrame>
        <p:sp>
          <p:nvSpPr>
            <p:cNvPr id="1060883" name="Text Box 19"/>
            <p:cNvSpPr txBox="1">
              <a:spLocks noChangeArrowheads="1"/>
            </p:cNvSpPr>
            <p:nvPr/>
          </p:nvSpPr>
          <p:spPr bwMode="auto">
            <a:xfrm>
              <a:off x="3673" y="1162"/>
              <a:ext cx="208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>
                  <a:solidFill>
                    <a:srgbClr val="0066CC"/>
                  </a:solidFill>
                  <a:latin typeface="Times New Roman" pitchFamily="18" charset="0"/>
                </a:rPr>
                <a:t>Diffuse attenuation coefficient </a:t>
              </a:r>
            </a:p>
          </p:txBody>
        </p:sp>
        <p:sp>
          <p:nvSpPr>
            <p:cNvPr id="1060884" name="Line 20"/>
            <p:cNvSpPr>
              <a:spLocks noChangeShapeType="1"/>
            </p:cNvSpPr>
            <p:nvPr/>
          </p:nvSpPr>
          <p:spPr bwMode="auto">
            <a:xfrm flipV="1">
              <a:off x="1269" y="1298"/>
              <a:ext cx="2404" cy="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0894" name="Text Box 30"/>
            <p:cNvSpPr txBox="1">
              <a:spLocks noChangeArrowheads="1"/>
            </p:cNvSpPr>
            <p:nvPr/>
          </p:nvSpPr>
          <p:spPr bwMode="auto">
            <a:xfrm>
              <a:off x="2721" y="1071"/>
              <a:ext cx="45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solidFill>
                    <a:schemeClr val="tx1"/>
                  </a:solidFill>
                </a:rPr>
                <a:t>[</a:t>
              </a:r>
              <a:r>
                <a:rPr lang="en-US" sz="1600" b="0">
                  <a:solidFill>
                    <a:schemeClr val="tx1"/>
                  </a:solidFill>
                  <a:latin typeface="Comic Sans MS" pitchFamily="66" charset="0"/>
                </a:rPr>
                <a:t>m</a:t>
              </a:r>
              <a:r>
                <a:rPr lang="en-US" sz="1600" b="0" baseline="30000">
                  <a:solidFill>
                    <a:schemeClr val="tx1"/>
                  </a:solidFill>
                  <a:latin typeface="Comic Sans MS" pitchFamily="66" charset="0"/>
                </a:rPr>
                <a:t>-1</a:t>
              </a:r>
              <a:r>
                <a:rPr lang="en-US" sz="1600" b="0">
                  <a:solidFill>
                    <a:schemeClr val="tx1"/>
                  </a:solidFill>
                </a:rPr>
                <a:t>]</a:t>
              </a:r>
            </a:p>
          </p:txBody>
        </p:sp>
      </p:grpSp>
      <p:pic>
        <p:nvPicPr>
          <p:cNvPr id="40" name="Picture 36" descr="0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525" y="0"/>
            <a:ext cx="2590800" cy="6524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F252-879D-4C56-A1CA-1F34B73A46B4}" type="slidenum">
              <a:rPr lang="en-GB"/>
              <a:pPr/>
              <a:t>4</a:t>
            </a:fld>
            <a:endParaRPr lang="en-GB"/>
          </a:p>
        </p:txBody>
      </p:sp>
      <p:sp>
        <p:nvSpPr>
          <p:cNvPr id="1061890" name="Text Box 2"/>
          <p:cNvSpPr txBox="1">
            <a:spLocks noChangeArrowheads="1"/>
          </p:cNvSpPr>
          <p:nvPr/>
        </p:nvSpPr>
        <p:spPr bwMode="auto">
          <a:xfrm>
            <a:off x="2438400" y="609600"/>
            <a:ext cx="6192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i="1" dirty="0">
                <a:solidFill>
                  <a:srgbClr val="000099"/>
                </a:solidFill>
                <a:latin typeface="Comic Sans MS" pitchFamily="66" charset="0"/>
              </a:rPr>
              <a:t>L</a:t>
            </a:r>
            <a:r>
              <a:rPr lang="en-US" sz="3200" b="0" baseline="-25000" dirty="0">
                <a:solidFill>
                  <a:srgbClr val="000099"/>
                </a:solidFill>
                <a:latin typeface="Comic Sans MS" pitchFamily="66" charset="0"/>
              </a:rPr>
              <a:t>WN </a:t>
            </a:r>
            <a:r>
              <a:rPr lang="en-US" sz="3200" b="0" dirty="0">
                <a:solidFill>
                  <a:srgbClr val="000099"/>
                </a:solidFill>
                <a:latin typeface="Comic Sans MS" pitchFamily="66" charset="0"/>
              </a:rPr>
              <a:t>Uncertainties (in-water)</a:t>
            </a:r>
            <a:r>
              <a:rPr lang="en-US" dirty="0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</p:txBody>
      </p:sp>
      <p:graphicFrame>
        <p:nvGraphicFramePr>
          <p:cNvPr id="1061891" name="Group 3"/>
          <p:cNvGraphicFramePr>
            <a:graphicFrameLocks noGrp="1"/>
          </p:cNvGraphicFramePr>
          <p:nvPr>
            <p:ph/>
          </p:nvPr>
        </p:nvGraphicFramePr>
        <p:xfrm>
          <a:off x="1066800" y="1600200"/>
          <a:ext cx="6913562" cy="4063048"/>
        </p:xfrm>
        <a:graphic>
          <a:graphicData uri="http://schemas.openxmlformats.org/drawingml/2006/table">
            <a:tbl>
              <a:tblPr/>
              <a:tblGrid>
                <a:gridCol w="2647950"/>
                <a:gridCol w="854075"/>
                <a:gridCol w="852487"/>
                <a:gridCol w="852488"/>
                <a:gridCol w="854075"/>
                <a:gridCol w="852487"/>
              </a:tblGrid>
              <a:tr h="2635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Source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20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Absolute calibration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Sensitivity change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Correction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f/Q</a:t>
                      </a: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itchFamily="18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itchFamily="18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E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d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(0</a:t>
                      </a:r>
                      <a:r>
                        <a:rPr kumimoji="0" lang="en-US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+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Environmental effects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itchFamily="18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itchFamily="18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Quadrature sum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4.2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4.3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3.8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3.7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36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0"/>
            <a:ext cx="2590800" cy="6524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47E09831-42D5-49DD-B627-8CF7013CF038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1101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219200"/>
            <a:ext cx="4993354" cy="529370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" y="6858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  <a:latin typeface="Comic Sans MS" pitchFamily="66" charset="0"/>
              </a:rPr>
              <a:t>BiOMaP</a:t>
            </a: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 measurement stations (2000-2004)</a:t>
            </a:r>
            <a:endParaRPr lang="en-US" sz="2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5" name="Picture 36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0"/>
            <a:ext cx="2590800" cy="6524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5181600"/>
            <a:ext cx="29718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G. Zibordi, J.-F. Berthon, F. </a:t>
            </a:r>
            <a:r>
              <a:rPr lang="en-GB" sz="1200" dirty="0" err="1" smtClean="0">
                <a:latin typeface="Comic Sans MS" pitchFamily="66" charset="0"/>
              </a:rPr>
              <a:t>Mélin</a:t>
            </a:r>
            <a:r>
              <a:rPr lang="en-GB" sz="1200" dirty="0" smtClean="0">
                <a:latin typeface="Comic Sans MS" pitchFamily="66" charset="0"/>
              </a:rPr>
              <a:t> and D. D’Alimonte</a:t>
            </a:r>
            <a:r>
              <a:rPr lang="en-GB" sz="1200" baseline="30000" dirty="0" smtClean="0">
                <a:latin typeface="Comic Sans MS" pitchFamily="66" charset="0"/>
              </a:rPr>
              <a:t>. </a:t>
            </a:r>
            <a:r>
              <a:rPr lang="en-GB" sz="1200" dirty="0" smtClean="0">
                <a:latin typeface="Comic Sans MS" pitchFamily="66" charset="0"/>
              </a:rPr>
              <a:t>Cross-site consistent in situ measurements for satellite ocean </a:t>
            </a:r>
            <a:r>
              <a:rPr lang="en-GB" sz="1200" dirty="0" err="1" smtClean="0">
                <a:latin typeface="Comic Sans MS" pitchFamily="66" charset="0"/>
              </a:rPr>
              <a:t>color</a:t>
            </a:r>
            <a:r>
              <a:rPr lang="en-GB" sz="1200" dirty="0" smtClean="0">
                <a:latin typeface="Comic Sans MS" pitchFamily="66" charset="0"/>
              </a:rPr>
              <a:t> applications: the </a:t>
            </a:r>
            <a:r>
              <a:rPr lang="en-GB" sz="1200" dirty="0" err="1" smtClean="0">
                <a:latin typeface="Comic Sans MS" pitchFamily="66" charset="0"/>
              </a:rPr>
              <a:t>BiOMaP</a:t>
            </a:r>
            <a:r>
              <a:rPr lang="en-GB" sz="1200" dirty="0" smtClean="0">
                <a:latin typeface="Comic Sans MS" pitchFamily="66" charset="0"/>
              </a:rPr>
              <a:t> radiometric dataset. </a:t>
            </a:r>
            <a:r>
              <a:rPr lang="en-GB" sz="1200" i="1" dirty="0" smtClean="0">
                <a:latin typeface="Comic Sans MS" pitchFamily="66" charset="0"/>
              </a:rPr>
              <a:t>Remote Sensing of Environment</a:t>
            </a:r>
            <a:r>
              <a:rPr lang="en-GB" sz="1200" dirty="0" smtClean="0">
                <a:latin typeface="Comic Sans MS" pitchFamily="66" charset="0"/>
              </a:rPr>
              <a:t>,115,</a:t>
            </a:r>
            <a:r>
              <a:rPr lang="en-US" sz="1200" dirty="0" smtClean="0">
                <a:latin typeface="Comic Sans MS" pitchFamily="66" charset="0"/>
              </a:rPr>
              <a:t> 2104–2115</a:t>
            </a:r>
            <a:r>
              <a:rPr lang="en-GB" sz="1200" dirty="0" smtClean="0">
                <a:latin typeface="Comic Sans MS" pitchFamily="66" charset="0"/>
              </a:rPr>
              <a:t>, 2011.</a:t>
            </a:r>
            <a:endParaRPr lang="en-US" sz="1200" dirty="0">
              <a:latin typeface="Comic Sans MS" pitchFamily="66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2819400" cy="15906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</a:rPr>
              <a:t>BiOMaP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measurements are produced applying cross-site identical and consolidated: technology, measurement and calibration protocols, processing codes and quality assurance criteria.</a:t>
            </a:r>
            <a:r>
              <a:rPr lang="en-US" sz="1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685800" y="3124200"/>
            <a:ext cx="2592388" cy="1806575"/>
            <a:chOff x="3969" y="845"/>
            <a:chExt cx="1633" cy="1138"/>
          </a:xfrm>
        </p:grpSpPr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3969" y="845"/>
              <a:ext cx="1633" cy="1134"/>
              <a:chOff x="3878" y="754"/>
              <a:chExt cx="1542" cy="1043"/>
            </a:xfrm>
          </p:grpSpPr>
          <p:grpSp>
            <p:nvGrpSpPr>
              <p:cNvPr id="12" name="Group 8"/>
              <p:cNvGrpSpPr>
                <a:grpSpLocks/>
              </p:cNvGrpSpPr>
              <p:nvPr/>
            </p:nvGrpSpPr>
            <p:grpSpPr bwMode="auto">
              <a:xfrm>
                <a:off x="3969" y="845"/>
                <a:ext cx="1360" cy="856"/>
                <a:chOff x="3969" y="845"/>
                <a:chExt cx="1360" cy="856"/>
              </a:xfrm>
            </p:grpSpPr>
            <p:pic>
              <p:nvPicPr>
                <p:cNvPr id="14" name="Picture 9" descr="OceJD-m">
                  <a:hlinkClick r:id="rId4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468" y="1117"/>
                  <a:ext cx="408" cy="300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15" name="Picture 10" descr="arandaTakaaWeb">
                  <a:hlinkClick r:id="rId6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967" y="845"/>
                  <a:ext cx="329" cy="408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16" name="Picture 11" descr="urania">
                  <a:hlinkClick r:id="rId8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4921" y="1344"/>
                  <a:ext cx="408" cy="264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17" name="Picture 12" descr="alliance">
                  <a:hlinkClick r:id="rId10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3969" y="845"/>
                  <a:ext cx="475" cy="240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18" name="Picture 13" descr="RV_Akademik_2t">
                  <a:hlinkClick r:id="rId12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059" y="1162"/>
                  <a:ext cx="341" cy="454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19" name="Picture 14" descr="FVG1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13" y="845"/>
                  <a:ext cx="317" cy="238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20" name="Picture 15" descr="cotemanche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468" y="1480"/>
                  <a:ext cx="408" cy="221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</p:pic>
          </p:grp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878" y="754"/>
                <a:ext cx="1542" cy="1043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969" y="1752"/>
              <a:ext cx="6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>
                  <a:solidFill>
                    <a:srgbClr val="000066"/>
                  </a:solidFill>
                  <a:latin typeface="Comic Sans MS" pitchFamily="66" charset="0"/>
                </a:rPr>
                <a:t>BiOMaP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5012" y="1752"/>
              <a:ext cx="5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>
                  <a:solidFill>
                    <a:srgbClr val="000066"/>
                  </a:solidFill>
                  <a:latin typeface="Comic Sans MS" pitchFamily="66" charset="0"/>
                </a:rPr>
                <a:t>Ships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47E09831-42D5-49DD-B627-8CF7013CF038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1102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7885319" cy="430108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  <a:latin typeface="Comic Sans MS" pitchFamily="66" charset="0"/>
              </a:rPr>
              <a:t>BiOMaP</a:t>
            </a: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 radiometric data form various European Seas </a:t>
            </a:r>
            <a:endParaRPr lang="en-US" sz="2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096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G. Zibordi, J.-F. Berthon, F. </a:t>
            </a:r>
            <a:r>
              <a:rPr lang="en-GB" sz="1200" dirty="0" err="1" smtClean="0">
                <a:latin typeface="Comic Sans MS" pitchFamily="66" charset="0"/>
              </a:rPr>
              <a:t>Mélin</a:t>
            </a:r>
            <a:r>
              <a:rPr lang="en-GB" sz="1200" dirty="0" smtClean="0">
                <a:latin typeface="Comic Sans MS" pitchFamily="66" charset="0"/>
              </a:rPr>
              <a:t> and D. D’Alimonte</a:t>
            </a:r>
            <a:r>
              <a:rPr lang="en-GB" sz="1200" baseline="30000" dirty="0" smtClean="0">
                <a:latin typeface="Comic Sans MS" pitchFamily="66" charset="0"/>
              </a:rPr>
              <a:t>. </a:t>
            </a:r>
            <a:r>
              <a:rPr lang="en-GB" sz="1200" dirty="0" smtClean="0">
                <a:latin typeface="Comic Sans MS" pitchFamily="66" charset="0"/>
              </a:rPr>
              <a:t>Cross-site consistent in situ measurements for satellite ocean </a:t>
            </a:r>
            <a:r>
              <a:rPr lang="en-GB" sz="1200" dirty="0" err="1" smtClean="0">
                <a:latin typeface="Comic Sans MS" pitchFamily="66" charset="0"/>
              </a:rPr>
              <a:t>color</a:t>
            </a:r>
            <a:r>
              <a:rPr lang="en-GB" sz="1200" dirty="0" smtClean="0">
                <a:latin typeface="Comic Sans MS" pitchFamily="66" charset="0"/>
              </a:rPr>
              <a:t> applications: the </a:t>
            </a:r>
            <a:r>
              <a:rPr lang="en-GB" sz="1200" dirty="0" err="1" smtClean="0">
                <a:latin typeface="Comic Sans MS" pitchFamily="66" charset="0"/>
              </a:rPr>
              <a:t>BiOMaP</a:t>
            </a:r>
            <a:r>
              <a:rPr lang="en-GB" sz="1200" dirty="0" smtClean="0">
                <a:latin typeface="Comic Sans MS" pitchFamily="66" charset="0"/>
              </a:rPr>
              <a:t> radiometric dataset. </a:t>
            </a:r>
            <a:r>
              <a:rPr lang="en-GB" sz="1200" i="1" dirty="0" smtClean="0">
                <a:latin typeface="Comic Sans MS" pitchFamily="66" charset="0"/>
              </a:rPr>
              <a:t>Remote Sensing of Environment</a:t>
            </a:r>
            <a:r>
              <a:rPr lang="en-GB" sz="1200" dirty="0" smtClean="0">
                <a:latin typeface="Comic Sans MS" pitchFamily="66" charset="0"/>
              </a:rPr>
              <a:t>,115,</a:t>
            </a:r>
            <a:r>
              <a:rPr lang="en-US" sz="1200" dirty="0" smtClean="0">
                <a:latin typeface="Comic Sans MS" pitchFamily="66" charset="0"/>
              </a:rPr>
              <a:t> 2104–2115</a:t>
            </a:r>
            <a:r>
              <a:rPr lang="en-GB" sz="1200" dirty="0" smtClean="0">
                <a:latin typeface="Comic Sans MS" pitchFamily="66" charset="0"/>
              </a:rPr>
              <a:t>, 2011.</a:t>
            </a:r>
            <a:endParaRPr lang="en-US" sz="12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47E09831-42D5-49DD-B627-8CF7013CF038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1103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81200"/>
            <a:ext cx="7562850" cy="3362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914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Tri-Dimensional Mapping of </a:t>
            </a:r>
            <a:r>
              <a:rPr lang="en-US" sz="2800" dirty="0" err="1" smtClean="0">
                <a:solidFill>
                  <a:schemeClr val="tx2"/>
                </a:solidFill>
                <a:latin typeface="Comic Sans MS" pitchFamily="66" charset="0"/>
              </a:rPr>
              <a:t>BiOMaP</a:t>
            </a: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 radiometric data </a:t>
            </a:r>
            <a:endParaRPr lang="en-US" sz="2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096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G. Zibordi, J.-F. Berthon, F. </a:t>
            </a:r>
            <a:r>
              <a:rPr lang="en-GB" sz="1200" dirty="0" err="1" smtClean="0">
                <a:latin typeface="Comic Sans MS" pitchFamily="66" charset="0"/>
              </a:rPr>
              <a:t>Mélin</a:t>
            </a:r>
            <a:r>
              <a:rPr lang="en-GB" sz="1200" dirty="0" smtClean="0">
                <a:latin typeface="Comic Sans MS" pitchFamily="66" charset="0"/>
              </a:rPr>
              <a:t> and D. D’Alimonte</a:t>
            </a:r>
            <a:r>
              <a:rPr lang="en-GB" sz="1200" baseline="30000" dirty="0" smtClean="0">
                <a:latin typeface="Comic Sans MS" pitchFamily="66" charset="0"/>
              </a:rPr>
              <a:t>. </a:t>
            </a:r>
            <a:r>
              <a:rPr lang="en-GB" sz="1200" dirty="0" smtClean="0">
                <a:latin typeface="Comic Sans MS" pitchFamily="66" charset="0"/>
              </a:rPr>
              <a:t>Cross-site consistent in situ measurements for satellite ocean </a:t>
            </a:r>
            <a:r>
              <a:rPr lang="en-GB" sz="1200" dirty="0" err="1" smtClean="0">
                <a:latin typeface="Comic Sans MS" pitchFamily="66" charset="0"/>
              </a:rPr>
              <a:t>color</a:t>
            </a:r>
            <a:r>
              <a:rPr lang="en-GB" sz="1200" dirty="0" smtClean="0">
                <a:latin typeface="Comic Sans MS" pitchFamily="66" charset="0"/>
              </a:rPr>
              <a:t> applications: the </a:t>
            </a:r>
            <a:r>
              <a:rPr lang="en-GB" sz="1200" dirty="0" err="1" smtClean="0">
                <a:latin typeface="Comic Sans MS" pitchFamily="66" charset="0"/>
              </a:rPr>
              <a:t>BiOMaP</a:t>
            </a:r>
            <a:r>
              <a:rPr lang="en-GB" sz="1200" dirty="0" smtClean="0">
                <a:latin typeface="Comic Sans MS" pitchFamily="66" charset="0"/>
              </a:rPr>
              <a:t> radiometric dataset. </a:t>
            </a:r>
            <a:r>
              <a:rPr lang="en-GB" sz="1200" i="1" dirty="0" smtClean="0">
                <a:latin typeface="Comic Sans MS" pitchFamily="66" charset="0"/>
              </a:rPr>
              <a:t>Remote Sensing of Environment</a:t>
            </a:r>
            <a:r>
              <a:rPr lang="en-GB" sz="1200" dirty="0" smtClean="0">
                <a:latin typeface="Comic Sans MS" pitchFamily="66" charset="0"/>
              </a:rPr>
              <a:t>,115,</a:t>
            </a:r>
            <a:r>
              <a:rPr lang="en-US" sz="1200" dirty="0" smtClean="0">
                <a:latin typeface="Comic Sans MS" pitchFamily="66" charset="0"/>
              </a:rPr>
              <a:t> 2104–2115</a:t>
            </a:r>
            <a:r>
              <a:rPr lang="en-GB" sz="1200" dirty="0" smtClean="0">
                <a:latin typeface="Comic Sans MS" pitchFamily="66" charset="0"/>
              </a:rPr>
              <a:t>, 2011.</a:t>
            </a:r>
            <a:endParaRPr lang="en-US" sz="1200" dirty="0">
              <a:latin typeface="Comic Sans MS" pitchFamily="66" charset="0"/>
            </a:endParaRPr>
          </a:p>
        </p:txBody>
      </p:sp>
      <p:pic>
        <p:nvPicPr>
          <p:cNvPr id="6" name="Picture 36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0"/>
            <a:ext cx="2590800" cy="6524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47E09831-42D5-49DD-B627-8CF7013CF038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1104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90600"/>
            <a:ext cx="5592111" cy="5257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Tri-Dimensional Mapping of </a:t>
            </a:r>
            <a:r>
              <a:rPr lang="en-US" sz="2800" dirty="0" err="1" smtClean="0">
                <a:solidFill>
                  <a:schemeClr val="tx2"/>
                </a:solidFill>
                <a:latin typeface="Comic Sans MS" pitchFamily="66" charset="0"/>
              </a:rPr>
              <a:t>BiOMaP</a:t>
            </a: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 radiometric data </a:t>
            </a:r>
            <a:endParaRPr lang="en-US" sz="2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2484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G. Zibordi, J.-F. Berthon, F. </a:t>
            </a:r>
            <a:r>
              <a:rPr lang="en-GB" sz="1200" dirty="0" err="1" smtClean="0">
                <a:latin typeface="Comic Sans MS" pitchFamily="66" charset="0"/>
              </a:rPr>
              <a:t>Mélin</a:t>
            </a:r>
            <a:r>
              <a:rPr lang="en-GB" sz="1200" dirty="0" smtClean="0">
                <a:latin typeface="Comic Sans MS" pitchFamily="66" charset="0"/>
              </a:rPr>
              <a:t> and D. D’Alimonte</a:t>
            </a:r>
            <a:r>
              <a:rPr lang="en-GB" sz="1200" baseline="30000" dirty="0" smtClean="0">
                <a:latin typeface="Comic Sans MS" pitchFamily="66" charset="0"/>
              </a:rPr>
              <a:t>. </a:t>
            </a:r>
            <a:r>
              <a:rPr lang="en-GB" sz="1200" dirty="0" smtClean="0">
                <a:latin typeface="Comic Sans MS" pitchFamily="66" charset="0"/>
              </a:rPr>
              <a:t>Cross-site consistent in situ measurements for satellite ocean </a:t>
            </a:r>
            <a:r>
              <a:rPr lang="en-GB" sz="1200" dirty="0" err="1" smtClean="0">
                <a:latin typeface="Comic Sans MS" pitchFamily="66" charset="0"/>
              </a:rPr>
              <a:t>color</a:t>
            </a:r>
            <a:r>
              <a:rPr lang="en-GB" sz="1200" dirty="0" smtClean="0">
                <a:latin typeface="Comic Sans MS" pitchFamily="66" charset="0"/>
              </a:rPr>
              <a:t> applications: the </a:t>
            </a:r>
            <a:r>
              <a:rPr lang="en-GB" sz="1200" dirty="0" err="1" smtClean="0">
                <a:latin typeface="Comic Sans MS" pitchFamily="66" charset="0"/>
              </a:rPr>
              <a:t>BiOMaP</a:t>
            </a:r>
            <a:r>
              <a:rPr lang="en-GB" sz="1200" dirty="0" smtClean="0">
                <a:latin typeface="Comic Sans MS" pitchFamily="66" charset="0"/>
              </a:rPr>
              <a:t> radiometric dataset. </a:t>
            </a:r>
            <a:r>
              <a:rPr lang="en-GB" sz="1200" i="1" dirty="0" smtClean="0">
                <a:latin typeface="Comic Sans MS" pitchFamily="66" charset="0"/>
              </a:rPr>
              <a:t>Remote Sensing of Environment</a:t>
            </a:r>
            <a:r>
              <a:rPr lang="en-GB" sz="1200" dirty="0" smtClean="0">
                <a:latin typeface="Comic Sans MS" pitchFamily="66" charset="0"/>
              </a:rPr>
              <a:t>,115,</a:t>
            </a:r>
            <a:r>
              <a:rPr lang="en-US" sz="1200" dirty="0" smtClean="0">
                <a:latin typeface="Comic Sans MS" pitchFamily="66" charset="0"/>
              </a:rPr>
              <a:t> 2104–2115</a:t>
            </a:r>
            <a:r>
              <a:rPr lang="en-GB" sz="1200" dirty="0" smtClean="0">
                <a:latin typeface="Comic Sans MS" pitchFamily="66" charset="0"/>
              </a:rPr>
              <a:t>, 2011.</a:t>
            </a:r>
            <a:endParaRPr lang="en-US" sz="12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47E09831-42D5-49DD-B627-8CF7013CF038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105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990600"/>
            <a:ext cx="8067675" cy="4876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2286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  <a:latin typeface="Comic Sans MS" pitchFamily="66" charset="0"/>
              </a:rPr>
              <a:t>SeaWiFS</a:t>
            </a: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 –</a:t>
            </a:r>
            <a:r>
              <a:rPr lang="en-US" sz="2800" dirty="0" err="1" smtClean="0">
                <a:solidFill>
                  <a:schemeClr val="tx2"/>
                </a:solidFill>
                <a:latin typeface="Comic Sans MS" pitchFamily="66" charset="0"/>
              </a:rPr>
              <a:t>BiOMaP</a:t>
            </a: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 Match-Ups (including Black Sea)</a:t>
            </a:r>
            <a:endParaRPr lang="en-US" sz="2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096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G. Zibordi, J.-F. Berthon, F. </a:t>
            </a:r>
            <a:r>
              <a:rPr lang="en-GB" sz="1200" dirty="0" err="1" smtClean="0">
                <a:latin typeface="Comic Sans MS" pitchFamily="66" charset="0"/>
              </a:rPr>
              <a:t>Mélin</a:t>
            </a:r>
            <a:r>
              <a:rPr lang="en-GB" sz="1200" dirty="0" smtClean="0">
                <a:latin typeface="Comic Sans MS" pitchFamily="66" charset="0"/>
              </a:rPr>
              <a:t> and D. D’Alimonte</a:t>
            </a:r>
            <a:r>
              <a:rPr lang="en-GB" sz="1200" baseline="30000" dirty="0" smtClean="0">
                <a:latin typeface="Comic Sans MS" pitchFamily="66" charset="0"/>
              </a:rPr>
              <a:t>. </a:t>
            </a:r>
            <a:r>
              <a:rPr lang="en-GB" sz="1200" dirty="0" smtClean="0">
                <a:latin typeface="Comic Sans MS" pitchFamily="66" charset="0"/>
              </a:rPr>
              <a:t>Cross-site consistent in situ measurements for satellite ocean </a:t>
            </a:r>
            <a:r>
              <a:rPr lang="en-GB" sz="1200" dirty="0" err="1" smtClean="0">
                <a:latin typeface="Comic Sans MS" pitchFamily="66" charset="0"/>
              </a:rPr>
              <a:t>color</a:t>
            </a:r>
            <a:r>
              <a:rPr lang="en-GB" sz="1200" dirty="0" smtClean="0">
                <a:latin typeface="Comic Sans MS" pitchFamily="66" charset="0"/>
              </a:rPr>
              <a:t> applications: the </a:t>
            </a:r>
            <a:r>
              <a:rPr lang="en-GB" sz="1200" dirty="0" err="1" smtClean="0">
                <a:latin typeface="Comic Sans MS" pitchFamily="66" charset="0"/>
              </a:rPr>
              <a:t>BiOMaP</a:t>
            </a:r>
            <a:r>
              <a:rPr lang="en-GB" sz="1200" dirty="0" smtClean="0">
                <a:latin typeface="Comic Sans MS" pitchFamily="66" charset="0"/>
              </a:rPr>
              <a:t> radiometric dataset. </a:t>
            </a:r>
            <a:r>
              <a:rPr lang="en-GB" sz="1200" i="1" dirty="0" smtClean="0">
                <a:latin typeface="Comic Sans MS" pitchFamily="66" charset="0"/>
              </a:rPr>
              <a:t>Remote Sensing of Environment</a:t>
            </a:r>
            <a:r>
              <a:rPr lang="en-GB" sz="1200" dirty="0" smtClean="0">
                <a:latin typeface="Comic Sans MS" pitchFamily="66" charset="0"/>
              </a:rPr>
              <a:t>,115,</a:t>
            </a:r>
            <a:r>
              <a:rPr lang="en-US" sz="1200" dirty="0" smtClean="0">
                <a:latin typeface="Comic Sans MS" pitchFamily="66" charset="0"/>
              </a:rPr>
              <a:t> 2104–2115</a:t>
            </a:r>
            <a:r>
              <a:rPr lang="en-GB" sz="1200" dirty="0" smtClean="0">
                <a:latin typeface="Comic Sans MS" pitchFamily="66" charset="0"/>
              </a:rPr>
              <a:t>, 2011.</a:t>
            </a:r>
            <a:endParaRPr lang="en-US" sz="12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723</Words>
  <Application>Microsoft Office PowerPoint</Application>
  <PresentationFormat>On-screen Show (4:3)</PresentationFormat>
  <Paragraphs>132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European Commission - GEM Unit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ziborgi</dc:creator>
  <cp:lastModifiedBy>ziborgi</cp:lastModifiedBy>
  <cp:revision>11</cp:revision>
  <dcterms:created xsi:type="dcterms:W3CDTF">2011-10-31T15:34:18Z</dcterms:created>
  <dcterms:modified xsi:type="dcterms:W3CDTF">2011-11-09T22:07:00Z</dcterms:modified>
</cp:coreProperties>
</file>